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66" r:id="rId4"/>
    <p:sldId id="264" r:id="rId5"/>
    <p:sldId id="269" r:id="rId6"/>
    <p:sldId id="265" r:id="rId7"/>
    <p:sldId id="270" r:id="rId8"/>
    <p:sldId id="268" r:id="rId9"/>
    <p:sldId id="258" r:id="rId10"/>
    <p:sldId id="259" r:id="rId11"/>
    <p:sldId id="273" r:id="rId12"/>
    <p:sldId id="260" r:id="rId13"/>
    <p:sldId id="274" r:id="rId14"/>
    <p:sldId id="272" r:id="rId15"/>
    <p:sldId id="261" r:id="rId16"/>
    <p:sldId id="262" r:id="rId17"/>
    <p:sldId id="276" r:id="rId18"/>
    <p:sldId id="275" r:id="rId19"/>
    <p:sldId id="277" r:id="rId20"/>
    <p:sldId id="278" r:id="rId21"/>
    <p:sldId id="263" r:id="rId22"/>
    <p:sldId id="279" r:id="rId23"/>
    <p:sldId id="280" r:id="rId24"/>
    <p:sldId id="28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267" autoAdjust="0"/>
  </p:normalViewPr>
  <p:slideViewPr>
    <p:cSldViewPr>
      <p:cViewPr varScale="1">
        <p:scale>
          <a:sx n="80" d="100"/>
          <a:sy n="80" d="100"/>
        </p:scale>
        <p:origin x="24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990BB1-CE60-4372-97D1-E69CA48E1215}" type="datetimeFigureOut">
              <a:rPr lang="en-US" smtClean="0"/>
              <a:t>6/17/2014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728F7C-2563-4A2B-9523-7AF6FA33ACE2}" type="slidenum">
              <a:rPr lang="en-US" smtClean="0"/>
              <a:t>‹#›</a:t>
            </a:fld>
            <a:endParaRPr lang="en-US"/>
          </a:p>
        </p:txBody>
      </p:sp>
    </p:spTree>
    <p:extLst>
      <p:ext uri="{BB962C8B-B14F-4D97-AF65-F5344CB8AC3E}">
        <p14:creationId xmlns:p14="http://schemas.microsoft.com/office/powerpoint/2010/main" val="2785000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728F7C-2563-4A2B-9523-7AF6FA33ACE2}" type="slidenum">
              <a:rPr lang="en-US" smtClean="0"/>
              <a:t>1</a:t>
            </a:fld>
            <a:endParaRPr lang="en-US"/>
          </a:p>
        </p:txBody>
      </p:sp>
    </p:spTree>
    <p:extLst>
      <p:ext uri="{BB962C8B-B14F-4D97-AF65-F5344CB8AC3E}">
        <p14:creationId xmlns:p14="http://schemas.microsoft.com/office/powerpoint/2010/main" val="3707226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the ground-truth labels for a user's action-level satisfaction are unobservable in the search log data, we have no direct supervision to guide the model in learning about such latent structures. Fortunately, there is plenty of work in cognitive science and information science exploring users' search behaviors and strategies in performing a successful search task. Such studies shed light on the insights of users' detailed  in-task search behavior patterns.</a:t>
            </a:r>
          </a:p>
          <a:p>
            <a:endParaRPr lang="en-US" dirty="0" smtClean="0"/>
          </a:p>
          <a:p>
            <a:r>
              <a:rPr lang="en-US" dirty="0" smtClean="0"/>
              <a:t>In this section, we propose the use of structured loss functions to inject such domain knowledge as weak supervision for </a:t>
            </a:r>
            <a:r>
              <a:rPr lang="en-US" dirty="0" err="1" smtClean="0"/>
              <a:t>AcTS</a:t>
            </a:r>
            <a:r>
              <a:rPr lang="en-US" dirty="0" smtClean="0"/>
              <a:t> model training,</a:t>
            </a:r>
            <a:r>
              <a:rPr lang="en-US" baseline="0" dirty="0" smtClean="0"/>
              <a:t> </a:t>
            </a:r>
            <a:r>
              <a:rPr lang="en-US" dirty="0" smtClean="0"/>
              <a:t>i.e., learning the weight vector w.</a:t>
            </a:r>
          </a:p>
          <a:p>
            <a:endParaRPr lang="en-US" dirty="0" smtClean="0"/>
          </a:p>
          <a:p>
            <a:r>
              <a:rPr lang="en-US" dirty="0" smtClean="0"/>
              <a:t>In</a:t>
            </a:r>
            <a:r>
              <a:rPr lang="en-US" baseline="0" dirty="0" smtClean="0"/>
              <a:t> the following, we will briefly discuss how to inject the weak supervision into </a:t>
            </a:r>
            <a:r>
              <a:rPr lang="en-US" baseline="0" dirty="0" err="1" smtClean="0"/>
              <a:t>AcTS</a:t>
            </a:r>
            <a:r>
              <a:rPr lang="en-US" baseline="0" dirty="0" smtClean="0"/>
              <a:t> modeling training in a rigorous way.</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10</a:t>
            </a:fld>
            <a:endParaRPr lang="en-US"/>
          </a:p>
        </p:txBody>
      </p:sp>
    </p:spTree>
    <p:extLst>
      <p:ext uri="{BB962C8B-B14F-4D97-AF65-F5344CB8AC3E}">
        <p14:creationId xmlns:p14="http://schemas.microsoft.com/office/powerpoint/2010/main" val="1220169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regularize the training of </a:t>
            </a:r>
            <a:r>
              <a:rPr lang="en-US" dirty="0" err="1" smtClean="0"/>
              <a:t>AcTS</a:t>
            </a:r>
            <a:r>
              <a:rPr lang="en-US" dirty="0" smtClean="0"/>
              <a:t> model with weak</a:t>
            </a:r>
            <a:r>
              <a:rPr lang="en-US" baseline="0" dirty="0" smtClean="0"/>
              <a:t> supervision we just discussed</a:t>
            </a:r>
            <a:r>
              <a:rPr lang="en-US" dirty="0" smtClean="0"/>
              <a:t>, we derive our learning algorithm for </a:t>
            </a:r>
            <a:r>
              <a:rPr lang="en-US" dirty="0" err="1" smtClean="0"/>
              <a:t>AcTS</a:t>
            </a:r>
            <a:r>
              <a:rPr lang="en-US" dirty="0" smtClean="0"/>
              <a:t> model from the latent structural SVMs framework. For a given set of search tasks with only task-level search satisfaction labels, i.e., $\{(</a:t>
            </a:r>
            <a:r>
              <a:rPr lang="en-US" dirty="0" err="1" smtClean="0"/>
              <a:t>A_m</a:t>
            </a:r>
            <a:r>
              <a:rPr lang="en-US" dirty="0" smtClean="0"/>
              <a:t>, </a:t>
            </a:r>
            <a:r>
              <a:rPr lang="en-US" dirty="0" err="1" smtClean="0"/>
              <a:t>y_m</a:t>
            </a:r>
            <a:r>
              <a:rPr lang="en-US" dirty="0" smtClean="0"/>
              <a:t>)\}_{m=1}^M$,  </a:t>
            </a:r>
            <a:r>
              <a:rPr lang="en-US" dirty="0" err="1" smtClean="0"/>
              <a:t>AcTS</a:t>
            </a:r>
            <a:r>
              <a:rPr lang="en-US" dirty="0" smtClean="0"/>
              <a:t> training is formalized as the following optimization problem.</a:t>
            </a:r>
          </a:p>
          <a:p>
            <a:endParaRPr lang="en-US" dirty="0" smtClean="0"/>
          </a:p>
          <a:p>
            <a:r>
              <a:rPr lang="en-US" dirty="0" smtClean="0"/>
              <a:t>The margin function indicates the prediction error between ($\hat y,\hat H$) and ($</a:t>
            </a:r>
            <a:r>
              <a:rPr lang="en-US" dirty="0" err="1" smtClean="0"/>
              <a:t>y_m,H</a:t>
            </a:r>
            <a:r>
              <a:rPr lang="en-US" dirty="0" smtClean="0"/>
              <a:t>^*_m$); and thus it drives model learning. Intuitively, we should increase the margin, i.e., penalize the prediction, when the inferred $\hat H$ contradicts our knowledge about a legitimate configuration of $H$. </a:t>
            </a:r>
          </a:p>
          <a:p>
            <a:endParaRPr lang="en-US" dirty="0" smtClean="0"/>
          </a:p>
          <a:p>
            <a:r>
              <a:rPr lang="en-US" dirty="0" smtClean="0"/>
              <a:t>As</a:t>
            </a:r>
            <a:r>
              <a:rPr lang="en-US" baseline="0" dirty="0" smtClean="0"/>
              <a:t> a result, in our proposed structural learning framework, the margin is defined as follows, where \sigma measures the violation of the inferred action-level satisfaction labels against weak supervision and \lambda controls our confidence of weak supervision.</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EF728F7C-2563-4A2B-9523-7AF6FA33ACE2}" type="slidenum">
              <a:rPr lang="en-US" smtClean="0"/>
              <a:t>11</a:t>
            </a:fld>
            <a:endParaRPr lang="en-US"/>
          </a:p>
        </p:txBody>
      </p:sp>
    </p:spTree>
    <p:extLst>
      <p:ext uri="{BB962C8B-B14F-4D97-AF65-F5344CB8AC3E}">
        <p14:creationId xmlns:p14="http://schemas.microsoft.com/office/powerpoint/2010/main" val="17718359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our experimental</a:t>
            </a:r>
            <a:r>
              <a:rPr lang="en-US" baseline="0" dirty="0" smtClean="0"/>
              <a:t> evaluation, we employed two public data set.</a:t>
            </a:r>
          </a:p>
          <a:p>
            <a:endParaRPr lang="en-US" baseline="0" dirty="0" smtClean="0"/>
          </a:p>
          <a:p>
            <a:r>
              <a:rPr lang="en-US" dirty="0" smtClean="0"/>
              <a:t>Hassan et al. developed a toolbar plugin for the Internet Explorer browser to collect search activities and explicit search satisfaction ratings from the searchers. The authors explicitly asked the searchers to rate their search tasks immediately upon termination. This data set provides reliable first-hand annotation of search-task satisfaction. We refer to this as ``toolbar data'' in our experiments.</a:t>
            </a:r>
          </a:p>
          <a:p>
            <a:endParaRPr lang="en-US" dirty="0" smtClean="0"/>
          </a:p>
          <a:p>
            <a:r>
              <a:rPr lang="en-US" dirty="0" err="1" smtClean="0"/>
              <a:t>Ageev</a:t>
            </a:r>
            <a:r>
              <a:rPr lang="en-US" dirty="0" smtClean="0"/>
              <a:t> et al. designed a game-like online contest for crowdsourcing search behavior studies. In their study, users were required to perform several predefined informational tasks via a Web search interface and submit the answers they found to the system. All users' search behaviors were logged and annotated by the authors. According to our search-task satisfaction definition, we treat the tasks in which the user has submitted an answer as satisfying (the answer might be incorrect with respect to the predefined information need). We refer to this as ``contest data'' in our experiments.</a:t>
            </a:r>
          </a:p>
          <a:p>
            <a:endParaRPr lang="en-US" dirty="0" smtClean="0"/>
          </a:p>
          <a:p>
            <a:r>
              <a:rPr lang="en-US" dirty="0" smtClean="0"/>
              <a:t>To investigate the utility of the proposed method in predicting search satisfaction in real-world search engine logs, we also</a:t>
            </a:r>
            <a:r>
              <a:rPr lang="en-US" baseline="0" dirty="0" smtClean="0"/>
              <a:t> </a:t>
            </a:r>
            <a:r>
              <a:rPr lang="en-US" dirty="0" smtClean="0"/>
              <a:t>extracted large-scale query logs sampled from a commercial Web search engine in a four-month period.</a:t>
            </a:r>
          </a:p>
          <a:p>
            <a:endParaRPr lang="en-US" dirty="0" smtClean="0"/>
          </a:p>
          <a:p>
            <a:r>
              <a:rPr lang="en-US" dirty="0" smtClean="0"/>
              <a:t>Here are the basic statistics</a:t>
            </a:r>
            <a:r>
              <a:rPr lang="en-US" baseline="0" dirty="0" smtClean="0"/>
              <a:t> of these two data sets.</a:t>
            </a:r>
          </a:p>
          <a:p>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12</a:t>
            </a:fld>
            <a:endParaRPr lang="en-US"/>
          </a:p>
        </p:txBody>
      </p:sp>
    </p:spTree>
    <p:extLst>
      <p:ext uri="{BB962C8B-B14F-4D97-AF65-F5344CB8AC3E}">
        <p14:creationId xmlns:p14="http://schemas.microsoft.com/office/powerpoint/2010/main" val="33550812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Several methods have been proposed to predict search satisfaction based on users' search behaviors. We adopt several best-performing models rom the previous works as our baseline methods.</a:t>
            </a:r>
          </a:p>
          <a:p>
            <a:endParaRPr lang="en-US" dirty="0" smtClean="0"/>
          </a:p>
          <a:p>
            <a:r>
              <a:rPr lang="en-US" dirty="0" smtClean="0"/>
              <a:t>In MML, two sets of first order transition probabilities are estimated from the search action trails in satisfying and unsatisfying tasks. At testing time, MML calculates the likelihood ratio of an input search action sequence between the satisfying and unsatisfying models to determine the task satisfaction label.</a:t>
            </a:r>
          </a:p>
          <a:p>
            <a:endParaRPr lang="en-US" dirty="0" smtClean="0"/>
          </a:p>
          <a:p>
            <a:r>
              <a:rPr lang="en-US" dirty="0" smtClean="0"/>
              <a:t>In the binary logistic regression model, the short-range features are aggregated in each task by action type, e.g., average the click position features $\phi_{</a:t>
            </a:r>
            <a:r>
              <a:rPr lang="en-US" dirty="0" err="1" smtClean="0"/>
              <a:t>pos</a:t>
            </a:r>
            <a:r>
              <a:rPr lang="en-US" dirty="0" smtClean="0"/>
              <a:t>}(</a:t>
            </a:r>
            <a:r>
              <a:rPr lang="en-US" dirty="0" err="1" smtClean="0"/>
              <a:t>y,a_i,h_i</a:t>
            </a:r>
            <a:r>
              <a:rPr lang="en-US" dirty="0" smtClean="0"/>
              <a:t>)$ over all $SR$ actions in the same task. The long-range features, e.g., $\phi_{</a:t>
            </a:r>
            <a:r>
              <a:rPr lang="en-US" dirty="0" err="1" smtClean="0"/>
              <a:t>allQ</a:t>
            </a:r>
            <a:r>
              <a:rPr lang="en-US" dirty="0" smtClean="0"/>
              <a:t>}^t(</a:t>
            </a:r>
            <a:r>
              <a:rPr lang="en-US" dirty="0" err="1" smtClean="0"/>
              <a:t>y,H,A</a:t>
            </a:r>
            <a:r>
              <a:rPr lang="en-US" dirty="0" smtClean="0"/>
              <a:t>)$, are not included, since logistic regression cannot handle latent variables.</a:t>
            </a:r>
          </a:p>
          <a:p>
            <a:endParaRPr lang="en-US" dirty="0" smtClean="0"/>
          </a:p>
          <a:p>
            <a:r>
              <a:rPr lang="en-US" dirty="0" smtClean="0"/>
              <a:t>Although search actions were explicitly modeled in session-CRF, they asserted that action-level satisfaction labels equaled to the task-level label. Mathematically, this assumption makes their session-CRF degenerate to a logistic regression model.</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13</a:t>
            </a:fld>
            <a:endParaRPr lang="en-US"/>
          </a:p>
        </p:txBody>
      </p:sp>
    </p:spTree>
    <p:extLst>
      <p:ext uri="{BB962C8B-B14F-4D97-AF65-F5344CB8AC3E}">
        <p14:creationId xmlns:p14="http://schemas.microsoft.com/office/powerpoint/2010/main" val="2919281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illustrated in the basic statistics, the distribution of task satisfaction labels in both toolbar and contest data are highly unbalanced: about 85% of the tasks are labeled as satisfying. In such an unbalanced data set, accuracy alone is inadequate to compare the performance of different methods. In our evaluation, we compute f1 scores for both satisfying and unsatisfying tasks.</a:t>
            </a:r>
          </a:p>
          <a:p>
            <a:endParaRPr lang="en-US" dirty="0" smtClean="0"/>
          </a:p>
          <a:p>
            <a:r>
              <a:rPr lang="en-US" dirty="0" smtClean="0"/>
              <a:t>In order to avoid bias introduced by training/testing split, we performed five-fold cross-validation in each method by sampling tasks into different folds, and repeated it three times with different random seeds. As a result, we report the average performance of all methods from 15 different trials on both toolbar and contest data sets.</a:t>
            </a:r>
          </a:p>
          <a:p>
            <a:endParaRPr lang="en-US" dirty="0" smtClean="0"/>
          </a:p>
          <a:p>
            <a:r>
              <a:rPr lang="en-US" dirty="0" smtClean="0"/>
              <a:t>We can clearly observe the significant improvement from the proposed </a:t>
            </a:r>
            <a:r>
              <a:rPr lang="en-US" dirty="0" err="1" smtClean="0"/>
              <a:t>AcTS</a:t>
            </a:r>
            <a:r>
              <a:rPr lang="en-US" dirty="0" smtClean="0"/>
              <a:t> model over all baselines. MML, which only models the sequential patterns in a user's search actions, performed the worst among all the methods. This indicates that a user's sequential search behaviors alone are insufficient to capture the overall search satisfaction. session-CRF behaved similarly as </a:t>
            </a:r>
            <a:r>
              <a:rPr lang="en-US" dirty="0" err="1" smtClean="0"/>
              <a:t>LogiReg</a:t>
            </a:r>
            <a:r>
              <a:rPr lang="en-US" dirty="0" smtClean="0"/>
              <a:t>. Although action-level labels are explicitly modeled in session-CRF, its restrictive assumption about the labels degrades the model's capability in distinguishing the action-level satisfaction labels, e.g., unsatisfying actions will not be allowed in a satisfying task in session-CRF. </a:t>
            </a:r>
          </a:p>
          <a:p>
            <a:endParaRPr lang="en-US" dirty="0" smtClean="0"/>
          </a:p>
          <a:p>
            <a:r>
              <a:rPr lang="en-US" dirty="0" smtClean="0"/>
              <a:t>We accredit the encouraging performance improvement of the proposed </a:t>
            </a:r>
            <a:r>
              <a:rPr lang="en-US" dirty="0" err="1" smtClean="0"/>
              <a:t>AcTS</a:t>
            </a:r>
            <a:r>
              <a:rPr lang="en-US" dirty="0" smtClean="0"/>
              <a:t> model to its unique capability of modeling the action satisfaction labels as latent variables. By explicitly modeling a user's action-level satisfaction, </a:t>
            </a:r>
            <a:r>
              <a:rPr lang="en-US" dirty="0" err="1" smtClean="0"/>
              <a:t>AcTS</a:t>
            </a:r>
            <a:r>
              <a:rPr lang="en-US" dirty="0" smtClean="0"/>
              <a:t> can naturally include all the signals used in the baseline methods and explore richer structured information, as specified in our long-range features, which cannot be handled in any baseline method.</a:t>
            </a:r>
          </a:p>
          <a:p>
            <a:endParaRPr lang="en-US" dirty="0" smtClean="0"/>
          </a:p>
          <a:p>
            <a:r>
              <a:rPr lang="en-US" dirty="0" smtClean="0"/>
              <a:t>Another unique advantage of modeling the action-level satisfaction labels as latent variables in </a:t>
            </a:r>
            <a:r>
              <a:rPr lang="en-US" dirty="0" err="1" smtClean="0"/>
              <a:t>AcTS</a:t>
            </a:r>
            <a:r>
              <a:rPr lang="en-US" dirty="0" smtClean="0"/>
              <a:t> is to incorporate domain-knowledge for model training via the structured loss functions. To investigate this aspect, we test a special setting of </a:t>
            </a:r>
            <a:r>
              <a:rPr lang="en-US" dirty="0" err="1" smtClean="0"/>
              <a:t>AcTS</a:t>
            </a:r>
            <a:r>
              <a:rPr lang="en-US" dirty="0" smtClean="0"/>
              <a:t> model, in which we set the trade-off parameters $\</a:t>
            </a:r>
            <a:r>
              <a:rPr lang="en-US" dirty="0" err="1" smtClean="0"/>
              <a:t>lambda_i</a:t>
            </a:r>
            <a:r>
              <a:rPr lang="en-US" dirty="0" smtClean="0"/>
              <a:t>$ to zero in our margin function. As a result, we are training a </a:t>
            </a:r>
            <a:r>
              <a:rPr lang="en-US" dirty="0" err="1" smtClean="0"/>
              <a:t>AcTS</a:t>
            </a:r>
            <a:r>
              <a:rPr lang="en-US" baseline="0" dirty="0" smtClean="0"/>
              <a:t> </a:t>
            </a:r>
            <a:r>
              <a:rPr lang="en-US" dirty="0" smtClean="0"/>
              <a:t>model with only task-level supervision.</a:t>
            </a:r>
          </a:p>
          <a:p>
            <a:endParaRPr lang="en-US" dirty="0" smtClean="0"/>
          </a:p>
          <a:p>
            <a:r>
              <a:rPr lang="en-US" dirty="0" smtClean="0"/>
              <a:t>Without the structured loss functions, </a:t>
            </a:r>
            <a:r>
              <a:rPr lang="en-US" dirty="0" err="1" smtClean="0"/>
              <a:t>AcTS’s</a:t>
            </a:r>
            <a:r>
              <a:rPr lang="en-US" dirty="0" smtClean="0"/>
              <a:t> performance dropped significantly: it performed similarly as the </a:t>
            </a:r>
            <a:r>
              <a:rPr lang="en-US" dirty="0" err="1" smtClean="0"/>
              <a:t>LogiReg</a:t>
            </a:r>
            <a:r>
              <a:rPr lang="en-US" dirty="0" smtClean="0"/>
              <a:t> and session-CRF baselines. The reason is that the task-level satisfaction label alone cannot guide the model in learning about the latent structures of action</a:t>
            </a:r>
            <a:r>
              <a:rPr lang="en-US" baseline="0" dirty="0" smtClean="0"/>
              <a:t> satisfaction labels</a:t>
            </a:r>
            <a:r>
              <a:rPr lang="en-US" dirty="0" smtClean="0"/>
              <a:t>. As a result, the inferred labels of H in AcTS0 becomes arbitrary, and provides little help in predicting task satisfaction. This result confirms the need to explicitly model the dependency between action-level and task-level satisfaction in search satisfaction modeling.</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14</a:t>
            </a:fld>
            <a:endParaRPr lang="en-US"/>
          </a:p>
        </p:txBody>
      </p:sp>
    </p:spTree>
    <p:extLst>
      <p:ext uri="{BB962C8B-B14F-4D97-AF65-F5344CB8AC3E}">
        <p14:creationId xmlns:p14="http://schemas.microsoft.com/office/powerpoint/2010/main" val="1623124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the contest data set, we observed</a:t>
            </a:r>
            <a:r>
              <a:rPr lang="en-US" baseline="0" dirty="0" smtClean="0"/>
              <a:t> similar results as what we just discussed on the toolbar data: </a:t>
            </a:r>
            <a:r>
              <a:rPr lang="en-US" baseline="0" dirty="0" err="1" smtClean="0"/>
              <a:t>AcTS</a:t>
            </a:r>
            <a:r>
              <a:rPr lang="en-US" baseline="0" dirty="0" smtClean="0"/>
              <a:t> model performed consistently better than the MML, </a:t>
            </a:r>
            <a:r>
              <a:rPr lang="en-US" baseline="0" dirty="0" err="1" smtClean="0"/>
              <a:t>LogiReg</a:t>
            </a:r>
            <a:r>
              <a:rPr lang="en-US" baseline="0" dirty="0" smtClean="0"/>
              <a:t> and Session-CRF baselines. And the </a:t>
            </a:r>
            <a:r>
              <a:rPr lang="en-US" baseline="0" dirty="0" err="1" smtClean="0"/>
              <a:t>AcTS</a:t>
            </a:r>
            <a:r>
              <a:rPr lang="en-US" baseline="0" dirty="0" smtClean="0"/>
              <a:t> model without weak supervision performed much worse than that with the supervision.</a:t>
            </a:r>
          </a:p>
          <a:p>
            <a:endParaRPr lang="en-US" baseline="0" dirty="0" smtClean="0"/>
          </a:p>
          <a:p>
            <a:r>
              <a:rPr lang="en-US" dirty="0" smtClean="0"/>
              <a:t>In addition, since action-level manual annotations are available in the contest data set, we can treat those labels as ``ground-truth'' action satisfaction labels, and train our \model{} model with a known structure. Based on such</a:t>
            </a:r>
            <a:r>
              <a:rPr lang="en-US" baseline="0" dirty="0" smtClean="0"/>
              <a:t> detailed labels, </a:t>
            </a:r>
            <a:r>
              <a:rPr lang="en-US" dirty="0" smtClean="0"/>
              <a:t>we define a new margin by computing the Hamming distance between the inferred labeled search sequence</a:t>
            </a:r>
            <a:r>
              <a:rPr lang="en-US" baseline="0" dirty="0" smtClean="0"/>
              <a:t> and manual labels during model training, and name this new model as labeled-</a:t>
            </a:r>
            <a:r>
              <a:rPr lang="en-US" baseline="0" dirty="0" err="1" smtClean="0"/>
              <a:t>AcTS</a:t>
            </a:r>
            <a:r>
              <a:rPr lang="en-US" baseline="0" dirty="0" smtClean="0"/>
              <a:t>.</a:t>
            </a:r>
          </a:p>
          <a:p>
            <a:endParaRPr lang="en-US" baseline="0" dirty="0" smtClean="0"/>
          </a:p>
          <a:p>
            <a:r>
              <a:rPr lang="en-US" dirty="0" smtClean="0"/>
              <a:t>Surprisingly, the labeled-</a:t>
            </a:r>
            <a:r>
              <a:rPr lang="en-US" dirty="0" err="1" smtClean="0"/>
              <a:t>AcTS</a:t>
            </a:r>
            <a:r>
              <a:rPr lang="en-US" dirty="0" smtClean="0"/>
              <a:t> model did not outperform the original </a:t>
            </a:r>
            <a:r>
              <a:rPr lang="en-US" dirty="0" err="1" smtClean="0"/>
              <a:t>AcTS</a:t>
            </a:r>
            <a:r>
              <a:rPr lang="en-US" dirty="0" smtClean="0"/>
              <a:t> model with latent structures; and it performed significantly worse when predicting the unsatisfying tasks. To analyze the degraded performance, we examined the annotated search tasks in this data set and found many disagreements between the editor's judgments and searchers' actual behaviors. The discrepancy mainly stems from the inconsistent criteria between third-party editors and real users; and to understand it, we illustrate two typical inconsistent search sequences in the next slide.</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15</a:t>
            </a:fld>
            <a:endParaRPr lang="en-US"/>
          </a:p>
        </p:txBody>
      </p:sp>
    </p:spTree>
    <p:extLst>
      <p:ext uri="{BB962C8B-B14F-4D97-AF65-F5344CB8AC3E}">
        <p14:creationId xmlns:p14="http://schemas.microsoft.com/office/powerpoint/2010/main" val="4180963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action sequence </a:t>
            </a:r>
            <a:r>
              <a:rPr lang="en-US" dirty="0" smtClean="0"/>
              <a:t>(a), all the clicked documents are judged to be irrelevant for this task. However the searcher still rated the task as satisfying. A reasonable explanation is that the searcher believed that she had found the correct answer, so was satisfied. While in Figure </a:t>
            </a:r>
            <a:r>
              <a:rPr lang="en-US" baseline="0" dirty="0" smtClean="0"/>
              <a:t>action sequence </a:t>
            </a:r>
            <a:r>
              <a:rPr lang="en-US" dirty="0" smtClean="0"/>
              <a:t>(b), according to the editor's judgment, the searcher has already issued several good queries and found the relevant documents for the question. However, the user rated it as unsatisfying in the end. The reason might be that the user did not notice the relevant passage(s) in the clicked documents, so was not satisfied with all of her search actions. </a:t>
            </a:r>
          </a:p>
          <a:p>
            <a:endParaRPr lang="en-US" dirty="0" smtClean="0"/>
          </a:p>
          <a:p>
            <a:r>
              <a:rPr lang="en-US" dirty="0" smtClean="0"/>
              <a:t>The main reason for such disagreements is the annotation criterion devised in this contest data set: </a:t>
            </a:r>
            <a:r>
              <a:rPr lang="en-US" dirty="0" err="1" smtClean="0"/>
              <a:t>Ageev</a:t>
            </a:r>
            <a:r>
              <a:rPr lang="en-US" dirty="0" smtClean="0"/>
              <a:t> et al. labeled a URL as a good URL if it contains correct answer to the predefined question in the search task; and a query is judged to be good if it leads to a good URL in its search result page. Nevertheless, from a real searcher's perspective, because she does not have any knowledge about the questions beforehand, she cannot fully judge the helpfulness of search results in an objective way. As a result, the editor's objective judgments in this data set cannot precisely reflect a user's perceived satisfaction during search, which, however, is the goal of prediction in our task satisfaction prediction problem. </a:t>
            </a:r>
          </a:p>
          <a:p>
            <a:endParaRPr lang="en-US" dirty="0" smtClean="0"/>
          </a:p>
          <a:p>
            <a:r>
              <a:rPr lang="en-US" dirty="0" smtClean="0"/>
              <a:t>Such discrepancy explains the degraded performance of labeled-</a:t>
            </a:r>
            <a:r>
              <a:rPr lang="en-US" dirty="0" err="1" smtClean="0"/>
              <a:t>AcTS</a:t>
            </a:r>
            <a:r>
              <a:rPr lang="en-US" dirty="0" smtClean="0"/>
              <a:t> model: in the new margin function, we overly penalized the predictions in model training due to the inappropriate manual annotations.</a:t>
            </a:r>
          </a:p>
          <a:p>
            <a:endParaRPr lang="en-US" dirty="0" smtClean="0"/>
          </a:p>
          <a:p>
            <a:r>
              <a:rPr lang="en-US" dirty="0" smtClean="0"/>
              <a:t>Meanwhile, as shown in the green</a:t>
            </a:r>
            <a:r>
              <a:rPr lang="en-US" baseline="0" dirty="0" smtClean="0"/>
              <a:t> color</a:t>
            </a:r>
            <a:r>
              <a:rPr lang="en-US" dirty="0" smtClean="0"/>
              <a:t>, the inferred action labels from </a:t>
            </a:r>
            <a:r>
              <a:rPr lang="en-US" dirty="0" err="1" smtClean="0"/>
              <a:t>AcTS</a:t>
            </a:r>
            <a:r>
              <a:rPr lang="en-US" baseline="0" dirty="0" smtClean="0"/>
              <a:t> </a:t>
            </a:r>
            <a:r>
              <a:rPr lang="en-US" dirty="0" smtClean="0"/>
              <a:t>better aligned with the final task satisfaction labels in both cases: in sequence (a), the last query and last click action are predicted as satisfying; and in</a:t>
            </a:r>
            <a:r>
              <a:rPr lang="en-US" baseline="0" dirty="0" smtClean="0"/>
              <a:t> sequence </a:t>
            </a:r>
            <a:r>
              <a:rPr lang="en-US" dirty="0" smtClean="0"/>
              <a:t>(b), most of the actions are predicted as unsatisfying. Those inferred labels are more consistent with our above hypothetical analysis of users' search behaviors.</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16</a:t>
            </a:fld>
            <a:endParaRPr lang="en-US"/>
          </a:p>
        </p:txBody>
      </p:sp>
    </p:spTree>
    <p:extLst>
      <p:ext uri="{BB962C8B-B14F-4D97-AF65-F5344CB8AC3E}">
        <p14:creationId xmlns:p14="http://schemas.microsoft.com/office/powerpoint/2010/main" val="112322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Accurately interpreting users' click </a:t>
            </a:r>
            <a:r>
              <a:rPr lang="en-US" dirty="0" err="1" smtClean="0"/>
              <a:t>throughs</a:t>
            </a:r>
            <a:r>
              <a:rPr lang="en-US" dirty="0" smtClean="0"/>
              <a:t> and extracting relevance signals for search engine optimization is an important topic in IR studies. The action-level satisfaction labels from </a:t>
            </a:r>
            <a:r>
              <a:rPr lang="en-US" dirty="0" err="1" smtClean="0"/>
              <a:t>AcTS</a:t>
            </a:r>
            <a:r>
              <a:rPr lang="en-US" dirty="0" smtClean="0"/>
              <a:t> can serve as a proxy to estimate the utility of clicked documents.</a:t>
            </a:r>
          </a:p>
          <a:p>
            <a:endParaRPr lang="en-US" dirty="0" smtClean="0"/>
          </a:p>
          <a:p>
            <a:r>
              <a:rPr lang="en-US" dirty="0" smtClean="0"/>
              <a:t>In this experiment, we train an </a:t>
            </a:r>
            <a:r>
              <a:rPr lang="en-US" dirty="0" err="1" smtClean="0"/>
              <a:t>AcTS</a:t>
            </a:r>
            <a:r>
              <a:rPr lang="en-US" dirty="0" smtClean="0"/>
              <a:t> model based on all the search tasks in the toolbar data, and apply the learned model on the four-month search log data. We group the inferred satisfaction labels under each unique query-URL pair, and calculate the corresponding median, mean and standard deviation as the additional relevance features derived from </a:t>
            </a:r>
            <a:r>
              <a:rPr lang="en-US" dirty="0" err="1" smtClean="0"/>
              <a:t>AcTS</a:t>
            </a:r>
            <a:r>
              <a:rPr lang="en-US" dirty="0" smtClean="0"/>
              <a:t>. To reduce noise in this estimation, we ignore the query-URL pairs occurred less than five times in this corpus. In the end, we joined the query-URL pairs extracted from the search log data with those in the annotation set, and obtained 3,311 annotated queries and 128,120 query-URL pairs with additional features derived from </a:t>
            </a:r>
            <a:r>
              <a:rPr lang="en-US" dirty="0" err="1" smtClean="0"/>
              <a:t>AcTS</a:t>
            </a:r>
            <a:r>
              <a:rPr lang="en-US" baseline="0" dirty="0" smtClean="0"/>
              <a:t> model.</a:t>
            </a:r>
          </a:p>
          <a:p>
            <a:endParaRPr lang="en-US" baseline="0" dirty="0" smtClean="0"/>
          </a:p>
          <a:p>
            <a:r>
              <a:rPr lang="en-US" dirty="0" smtClean="0"/>
              <a:t>The same feature generation strategy is applied to the session-CRF's output, and we followed Hassan et al.'s method to</a:t>
            </a:r>
            <a:r>
              <a:rPr lang="en-US" baseline="0" dirty="0" smtClean="0"/>
              <a:t> generate relevance features based on MML’s and </a:t>
            </a:r>
            <a:r>
              <a:rPr lang="en-US" baseline="0" dirty="0" err="1" smtClean="0"/>
              <a:t>LogiReg’s</a:t>
            </a:r>
            <a:r>
              <a:rPr lang="en-US" baseline="0" dirty="0" smtClean="0"/>
              <a:t> output. More details can be found in our paper.</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17</a:t>
            </a:fld>
            <a:endParaRPr lang="en-US"/>
          </a:p>
        </p:txBody>
      </p:sp>
    </p:spTree>
    <p:extLst>
      <p:ext uri="{BB962C8B-B14F-4D97-AF65-F5344CB8AC3E}">
        <p14:creationId xmlns:p14="http://schemas.microsoft.com/office/powerpoint/2010/main" val="137460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chose </a:t>
            </a:r>
            <a:r>
              <a:rPr lang="en-US" dirty="0" err="1" smtClean="0"/>
              <a:t>LambdaMART</a:t>
            </a:r>
            <a:r>
              <a:rPr lang="en-US" dirty="0" smtClean="0"/>
              <a:t> as our base learning-to-rank algorithm, and evaluate its ranking performance improvement by adding the features derived from different satisfaction</a:t>
            </a:r>
            <a:r>
              <a:rPr lang="en-US" baseline="0" dirty="0" smtClean="0"/>
              <a:t> </a:t>
            </a:r>
            <a:r>
              <a:rPr lang="en-US" dirty="0" smtClean="0"/>
              <a:t>models’ output.</a:t>
            </a:r>
          </a:p>
          <a:p>
            <a:endParaRPr lang="en-US" dirty="0" smtClean="0"/>
          </a:p>
          <a:p>
            <a:r>
              <a:rPr lang="en-US" dirty="0" smtClean="0"/>
              <a:t>We also</a:t>
            </a:r>
            <a:r>
              <a:rPr lang="en-US" baseline="0" dirty="0" smtClean="0"/>
              <a:t> include a session-based click model, i.e., Session Utility Model (SUM), as a baseline in this experiment. It aims to extract intrinsic relevance of documents to the given query from users' click behaviors in search sessions (tasks). </a:t>
            </a:r>
            <a:endParaRPr lang="en-US" dirty="0" smtClean="0"/>
          </a:p>
          <a:p>
            <a:endParaRPr lang="en-US" dirty="0" smtClean="0"/>
          </a:p>
          <a:p>
            <a:r>
              <a:rPr lang="en-US" dirty="0" smtClean="0"/>
              <a:t>The new relevance features from </a:t>
            </a:r>
            <a:r>
              <a:rPr lang="en-US" dirty="0" err="1" smtClean="0"/>
              <a:t>AcTS</a:t>
            </a:r>
            <a:r>
              <a:rPr lang="en-US" baseline="0" dirty="0" smtClean="0"/>
              <a:t> </a:t>
            </a:r>
            <a:r>
              <a:rPr lang="en-US" dirty="0" smtClean="0"/>
              <a:t>significantly improved </a:t>
            </a:r>
            <a:r>
              <a:rPr lang="en-US" dirty="0" err="1" smtClean="0"/>
              <a:t>LambdaMART's</a:t>
            </a:r>
            <a:r>
              <a:rPr lang="en-US" dirty="0" smtClean="0"/>
              <a:t> performance against the original features under all the metrics (p-value&lt;0.01). We examined the learned tree models in </a:t>
            </a:r>
            <a:r>
              <a:rPr lang="en-US" dirty="0" err="1" smtClean="0"/>
              <a:t>LambdaMART</a:t>
            </a:r>
            <a:r>
              <a:rPr lang="en-US" dirty="0" smtClean="0"/>
              <a:t> and found all the features generated by </a:t>
            </a:r>
            <a:r>
              <a:rPr lang="en-US" dirty="0" err="1" smtClean="0"/>
              <a:t>AcTS</a:t>
            </a:r>
            <a:r>
              <a:rPr lang="en-US" dirty="0" smtClean="0"/>
              <a:t> model are selected as important splitting factors (i.e., among the top 10 important features). The features from </a:t>
            </a:r>
            <a:r>
              <a:rPr lang="en-US" dirty="0" err="1" smtClean="0"/>
              <a:t>AcTS</a:t>
            </a:r>
            <a:r>
              <a:rPr lang="en-US" baseline="0" dirty="0" smtClean="0"/>
              <a:t> </a:t>
            </a:r>
            <a:r>
              <a:rPr lang="en-US" dirty="0" smtClean="0"/>
              <a:t>also significantly improved the MAP and NDCG@5 metrics (p-value&lt;0.05) comparing to those from MML and SUM, which are the second best methods under these two metrics respectively.</a:t>
            </a:r>
          </a:p>
          <a:p>
            <a:endParaRPr lang="en-US" dirty="0" smtClean="0"/>
          </a:p>
          <a:p>
            <a:r>
              <a:rPr lang="en-US" dirty="0" smtClean="0"/>
              <a:t>Comparing to SUM, although it distinguishes the utility of different clicked documents, it does not consider overall task satisfaction when modeling user clicks, and thus the relevance features from our </a:t>
            </a:r>
            <a:r>
              <a:rPr lang="en-US" dirty="0" err="1" smtClean="0"/>
              <a:t>AcTS</a:t>
            </a:r>
            <a:r>
              <a:rPr lang="en-US" dirty="0" smtClean="0"/>
              <a:t> model led to better improved ranking performance. This result validates the need to distinguish overall task satisfaction in modeling clicks for document relevance estimation.</a:t>
            </a:r>
          </a:p>
        </p:txBody>
      </p:sp>
      <p:sp>
        <p:nvSpPr>
          <p:cNvPr id="4" name="Slide Number Placeholder 3"/>
          <p:cNvSpPr>
            <a:spLocks noGrp="1"/>
          </p:cNvSpPr>
          <p:nvPr>
            <p:ph type="sldNum" sz="quarter" idx="10"/>
          </p:nvPr>
        </p:nvSpPr>
        <p:spPr/>
        <p:txBody>
          <a:bodyPr/>
          <a:lstStyle/>
          <a:p>
            <a:fld id="{EF728F7C-2563-4A2B-9523-7AF6FA33ACE2}" type="slidenum">
              <a:rPr lang="en-US" smtClean="0"/>
              <a:t>18</a:t>
            </a:fld>
            <a:endParaRPr lang="en-US"/>
          </a:p>
        </p:txBody>
      </p:sp>
    </p:spTree>
    <p:extLst>
      <p:ext uri="{BB962C8B-B14F-4D97-AF65-F5344CB8AC3E}">
        <p14:creationId xmlns:p14="http://schemas.microsoft.com/office/powerpoint/2010/main" val="29552447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Search tasks provide rich context for performing log-based query suggestion. Liao et al. reported that a Log Likelihood Ratio (LLR) based query similarity metric achieved the best performance in their task-based query suggestion experiment.</a:t>
            </a:r>
          </a:p>
          <a:p>
            <a:endParaRPr lang="en-US" dirty="0" smtClean="0"/>
          </a:p>
          <a:p>
            <a:r>
              <a:rPr lang="en-US" dirty="0" smtClean="0"/>
              <a:t>In this experiment, we investigate how the identified action-level user satisfaction labels can be used to further improve LLR in task-based query suggestion.</a:t>
            </a:r>
          </a:p>
          <a:p>
            <a:endParaRPr lang="en-US" dirty="0" smtClean="0"/>
          </a:p>
          <a:p>
            <a:r>
              <a:rPr lang="en-US" dirty="0" smtClean="0"/>
              <a:t>Briefly, LLR</a:t>
            </a:r>
            <a:r>
              <a:rPr lang="en-US" baseline="0" dirty="0" smtClean="0"/>
              <a:t> measures the similarity between queries by calculating the ratio between the likelihood of two queries being independent and the likelihood of those being dependent. </a:t>
            </a:r>
          </a:p>
          <a:p>
            <a:endParaRPr lang="en-US" baseline="0" dirty="0" smtClean="0"/>
          </a:p>
          <a:p>
            <a:r>
              <a:rPr lang="en-US" dirty="0" smtClean="0"/>
              <a:t>In Liao et al.'s work, the probabilities of </a:t>
            </a:r>
            <a:r>
              <a:rPr lang="en-US" dirty="0" err="1" smtClean="0"/>
              <a:t>Qa</a:t>
            </a:r>
            <a:r>
              <a:rPr lang="en-US" dirty="0" smtClean="0"/>
              <a:t> </a:t>
            </a:r>
            <a:r>
              <a:rPr lang="en-US" dirty="0" err="1" smtClean="0"/>
              <a:t>Qb</a:t>
            </a:r>
            <a:r>
              <a:rPr lang="en-US" dirty="0" smtClean="0"/>
              <a:t> co-occur were estimated by the occurrences of consecutive queries in the same task, without considering the quality of query reformulations.</a:t>
            </a:r>
          </a:p>
          <a:p>
            <a:endParaRPr lang="en-US" dirty="0" smtClean="0"/>
          </a:p>
          <a:p>
            <a:r>
              <a:rPr lang="en-US" dirty="0" smtClean="0"/>
              <a:t>However, if a satisfying query </a:t>
            </a:r>
            <a:r>
              <a:rPr lang="en-US" dirty="0" err="1" smtClean="0"/>
              <a:t>Qa</a:t>
            </a:r>
            <a:r>
              <a:rPr lang="en-US" dirty="0" smtClean="0"/>
              <a:t> is frequently reformulated into an unsatisfying query </a:t>
            </a:r>
            <a:r>
              <a:rPr lang="en-US" dirty="0" err="1" smtClean="0"/>
              <a:t>Qb</a:t>
            </a:r>
            <a:r>
              <a:rPr lang="en-US" dirty="0" smtClean="0"/>
              <a:t>, even though they are strongly correlated according to LLR, we should not suggest </a:t>
            </a:r>
            <a:r>
              <a:rPr lang="en-US" dirty="0" err="1" smtClean="0"/>
              <a:t>Qb</a:t>
            </a:r>
            <a:r>
              <a:rPr lang="en-US" dirty="0" smtClean="0"/>
              <a:t> for </a:t>
            </a:r>
            <a:r>
              <a:rPr lang="en-US" dirty="0" err="1" smtClean="0"/>
              <a:t>Qa</a:t>
            </a:r>
            <a:r>
              <a:rPr lang="en-US" dirty="0" smtClean="0"/>
              <a:t> to users. To take the inferred action-level satisfaction into account, we weight the consecutive query pairs according to their inferred satisfaction labels by</a:t>
            </a:r>
            <a:r>
              <a:rPr lang="en-US" baseline="0" dirty="0" smtClean="0"/>
              <a:t> this formula, in which we emphasize the pair of queries in LLR calculation, where the follow-up query improved user satisfaction; and downgrade the reformulations that hurt user satisfaction. </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19</a:t>
            </a:fld>
            <a:endParaRPr lang="en-US"/>
          </a:p>
        </p:txBody>
      </p:sp>
    </p:spTree>
    <p:extLst>
      <p:ext uri="{BB962C8B-B14F-4D97-AF65-F5344CB8AC3E}">
        <p14:creationId xmlns:p14="http://schemas.microsoft.com/office/powerpoint/2010/main" val="2901010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Accurately assessing users' satisfaction of a search engine's output is of particular importance in retrieval system development. Classical IR studies focus on query-based evaluations, where the focus is to evaluate the relevance quality of the returned documents for a given query. </a:t>
            </a:r>
          </a:p>
          <a:p>
            <a:endParaRPr lang="en-US" dirty="0" smtClean="0"/>
          </a:p>
          <a:p>
            <a:r>
              <a:rPr lang="en-US" dirty="0" smtClean="0"/>
              <a:t>However, such query-centric evaluation can hardly capture the holistic utility of a search engine in supporting the users to perform a complex search task, e.g., survey a research</a:t>
            </a:r>
            <a:r>
              <a:rPr lang="en-US" baseline="0" dirty="0" smtClean="0"/>
              <a:t> topic</a:t>
            </a:r>
            <a:r>
              <a:rPr lang="en-US" dirty="0" smtClean="0"/>
              <a:t>, where a series of queries have to be issued to fulfill the same information need.</a:t>
            </a:r>
          </a:p>
          <a:p>
            <a:endParaRPr lang="en-US" dirty="0" smtClean="0"/>
          </a:p>
          <a:p>
            <a:r>
              <a:rPr lang="en-US" dirty="0" smtClean="0"/>
              <a:t>Measuring search engine performance via behavioral indicators of search satisfaction has recently received considerable attention. In comparison with traditional relevance-based evaluations, such methods enable evaluation using real user populations, in naturalistic settings, and across a diverse set of information needs. </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2</a:t>
            </a:fld>
            <a:endParaRPr lang="en-US"/>
          </a:p>
        </p:txBody>
      </p:sp>
    </p:spTree>
    <p:extLst>
      <p:ext uri="{BB962C8B-B14F-4D97-AF65-F5344CB8AC3E}">
        <p14:creationId xmlns:p14="http://schemas.microsoft.com/office/powerpoint/2010/main" val="30993549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The LLR test statistics for all consecutive query pairs in a task are computed based on the first three-month search logs,</a:t>
            </a:r>
            <a:r>
              <a:rPr lang="en-US" b="0" baseline="0" dirty="0" smtClean="0"/>
              <a:t> and the fourth-month search logs are used as the testing set to examine whether the suggested queries will be issued by users after the target query. In particular, the next three consecutive queries following the target query in the same search task are regarded as relevant in computing the evaluation metrics of P@3, MAP and MRR.</a:t>
            </a:r>
          </a:p>
          <a:p>
            <a:endParaRPr lang="en-US" b="0" baseline="0" dirty="0" smtClean="0"/>
          </a:p>
          <a:p>
            <a:r>
              <a:rPr lang="en-US" b="0" dirty="0" smtClean="0"/>
              <a:t>Beside this automatic evaluation method, we also collected a set of manual annotations to assess the quality of the suggested queries. 100 queries were randomly selected from high frequency, median frequency and low frequency query categories,</a:t>
            </a:r>
            <a:r>
              <a:rPr lang="en-US" b="0" baseline="0" dirty="0" smtClean="0"/>
              <a:t> and six human annotators were recruited to label the suggestion results from both original LLR and modified LLR methods.</a:t>
            </a:r>
          </a:p>
          <a:p>
            <a:endParaRPr lang="en-US" b="0" baseline="0" dirty="0" smtClean="0"/>
          </a:p>
          <a:p>
            <a:r>
              <a:rPr lang="en-US" b="0" dirty="0" smtClean="0"/>
              <a:t>As shown in the results, the new query weighting scheme greatly improved the original co-occurrence based query suggestion performance. In the log-based automatic evaluation, all the performance metrics are significantly improved. According to the manual judgments, the major improvement is derived from the low frequency queries: P@3 and MAP are improved by 14.8% and 15.1% accordingly (p-value&lt;0.01). In Liao et al.'s reported result, their task-based LLR performed poorly on this category, which they attributed to the </a:t>
            </a:r>
            <a:r>
              <a:rPr lang="en-US" b="0" dirty="0" err="1" smtClean="0"/>
              <a:t>sparsity</a:t>
            </a:r>
            <a:r>
              <a:rPr lang="en-US" b="0" dirty="0" smtClean="0"/>
              <a:t> of query co-occurrence. Therefore, we can find clear benefit of distinguishing the quality of reformulated queries when performing query suggestion for those low frequency queries. And the inferred action satisfaction labels from </a:t>
            </a:r>
            <a:r>
              <a:rPr lang="en-US" b="0" dirty="0" err="1" smtClean="0"/>
              <a:t>AcTS</a:t>
            </a:r>
            <a:r>
              <a:rPr lang="en-US" b="0" dirty="0" smtClean="0"/>
              <a:t> model provide such a reliable quality estimator for further improving the query suggestion performance.</a:t>
            </a:r>
            <a:endParaRPr lang="en-US" b="0" dirty="0"/>
          </a:p>
        </p:txBody>
      </p:sp>
      <p:sp>
        <p:nvSpPr>
          <p:cNvPr id="4" name="Slide Number Placeholder 3"/>
          <p:cNvSpPr>
            <a:spLocks noGrp="1"/>
          </p:cNvSpPr>
          <p:nvPr>
            <p:ph type="sldNum" sz="quarter" idx="10"/>
          </p:nvPr>
        </p:nvSpPr>
        <p:spPr/>
        <p:txBody>
          <a:bodyPr/>
          <a:lstStyle/>
          <a:p>
            <a:fld id="{EF728F7C-2563-4A2B-9523-7AF6FA33ACE2}" type="slidenum">
              <a:rPr lang="en-US" smtClean="0"/>
              <a:t>20</a:t>
            </a:fld>
            <a:endParaRPr lang="en-US"/>
          </a:p>
        </p:txBody>
      </p:sp>
    </p:spTree>
    <p:extLst>
      <p:ext uri="{BB962C8B-B14F-4D97-AF65-F5344CB8AC3E}">
        <p14:creationId xmlns:p14="http://schemas.microsoft.com/office/powerpoint/2010/main" val="42664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Analyzing user search behavior patterns is important, since it helps us understand how the users use search engine to solve search problems. We performed this analysis on the toolbar data, where we do not have action-level annotations. The first-order transition probabilities between different action types with respect to the inferred action satisfaction labels are estimated.</a:t>
            </a:r>
          </a:p>
          <a:p>
            <a:endParaRPr lang="en-US" dirty="0" smtClean="0"/>
          </a:p>
          <a:p>
            <a:r>
              <a:rPr lang="en-US" dirty="0" smtClean="0"/>
              <a:t>According to the search paths estimated from the inferred action satisfaction labels, users exhibit quite different behavior patterns in the satisfying and unsatisfying search tasks. In a satisfying task, users usually start with a satisfying query, which will very likely result in a satisfying click; while in an unsatisfying task, users are more likely to begin with an unsatisfying query, and move to some unhelpful documents. </a:t>
            </a:r>
          </a:p>
          <a:p>
            <a:endParaRPr lang="en-US" dirty="0" smtClean="0"/>
          </a:p>
          <a:p>
            <a:r>
              <a:rPr lang="en-US" dirty="0" smtClean="0"/>
              <a:t>An interesting search pattern we observed in the estimated search paths is that in a satisfying task, once users issue an unsatisfying query, they can quickly correct it and reformulate a satisfying one; while in an unsatisfying task, users tend to get stuck in a sequence of unsatisfying queries and end up with a failed search task. </a:t>
            </a:r>
          </a:p>
        </p:txBody>
      </p:sp>
      <p:sp>
        <p:nvSpPr>
          <p:cNvPr id="4" name="Slide Number Placeholder 3"/>
          <p:cNvSpPr>
            <a:spLocks noGrp="1"/>
          </p:cNvSpPr>
          <p:nvPr>
            <p:ph type="sldNum" sz="quarter" idx="10"/>
          </p:nvPr>
        </p:nvSpPr>
        <p:spPr/>
        <p:txBody>
          <a:bodyPr/>
          <a:lstStyle/>
          <a:p>
            <a:fld id="{EF728F7C-2563-4A2B-9523-7AF6FA33ACE2}" type="slidenum">
              <a:rPr lang="en-US" smtClean="0"/>
              <a:t>21</a:t>
            </a:fld>
            <a:endParaRPr lang="en-US"/>
          </a:p>
        </p:txBody>
      </p:sp>
    </p:spTree>
    <p:extLst>
      <p:ext uri="{BB962C8B-B14F-4D97-AF65-F5344CB8AC3E}">
        <p14:creationId xmlns:p14="http://schemas.microsoft.com/office/powerpoint/2010/main" val="7432267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work, we explicitly modeled searchers' satisfaction at the action level for search-task satisfaction prediction. A latent structural learning framework was developed to model the unobservable action-level satisfaction labels, which enabled us to explore rich structured features and dependency relations unique to search satisfaction modeling. </a:t>
            </a:r>
          </a:p>
          <a:p>
            <a:endParaRPr lang="en-US" dirty="0" smtClean="0"/>
          </a:p>
          <a:p>
            <a:r>
              <a:rPr lang="en-US" dirty="0" smtClean="0"/>
              <a:t>Significant performance improvements in extensive experimental comparisons against several state-of-the-art search satisfaction models confirmed the value of modeling action-level satisfaction in search-task satisfaction prediction. Moreover, we demonstrated clear benefit of the inferred action satisfaction labels in other search applications such as document relevance estimation and query suggestion.</a:t>
            </a:r>
          </a:p>
          <a:p>
            <a:endParaRPr lang="en-US" dirty="0" smtClean="0"/>
          </a:p>
          <a:p>
            <a:r>
              <a:rPr lang="en-US" dirty="0" smtClean="0"/>
              <a:t>As the next step for this line of work, we will investigate how to apply the developed framework for predicting search-task satisfaction in real time, action-by-action. If we can detect task failure early in the search process, search engines can adjust their ranking strategies or search support offered, before the users abandon their search. In addition, exploring the applications of action-level satisfaction labels in additional contexts is also an interesting direction to pursue.</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22</a:t>
            </a:fld>
            <a:endParaRPr lang="en-US"/>
          </a:p>
        </p:txBody>
      </p:sp>
    </p:spTree>
    <p:extLst>
      <p:ext uri="{BB962C8B-B14F-4D97-AF65-F5344CB8AC3E}">
        <p14:creationId xmlns:p14="http://schemas.microsoft.com/office/powerpoint/2010/main" val="1105017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core problem in search-task satisfaction modeling is to understand whether users are satisfied with their search actions (i.e., whether they believe they were satisfied with the search results for a particular information need) when performing the task.</a:t>
            </a:r>
            <a:r>
              <a:rPr lang="en-US" baseline="0" dirty="0" smtClean="0"/>
              <a:t> </a:t>
            </a:r>
            <a:r>
              <a:rPr lang="en-US" dirty="0" smtClean="0"/>
              <a:t>If those action-level</a:t>
            </a:r>
            <a:r>
              <a:rPr lang="en-US" baseline="0" dirty="0" smtClean="0"/>
              <a:t> satisfaction labels are given, solution to task-level satisfaction prediction problem would be straight-forward. </a:t>
            </a:r>
          </a:p>
          <a:p>
            <a:endParaRPr lang="en-US" baseline="0" dirty="0" smtClean="0"/>
          </a:p>
          <a:p>
            <a:r>
              <a:rPr lang="en-US" dirty="0" smtClean="0"/>
              <a:t>Unfortunately, searchers' detailed action-level satisfaction labels are unobservable in search log data; and they are difficult to obtain at scale from the searchers or reliably from third-party assessors. This raises significant challenge</a:t>
            </a:r>
            <a:r>
              <a:rPr lang="en-US" baseline="0" dirty="0" smtClean="0"/>
              <a:t> in predicting user satisfaction.</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3</a:t>
            </a:fld>
            <a:endParaRPr lang="en-US"/>
          </a:p>
        </p:txBody>
      </p:sp>
    </p:spTree>
    <p:extLst>
      <p:ext uri="{BB962C8B-B14F-4D97-AF65-F5344CB8AC3E}">
        <p14:creationId xmlns:p14="http://schemas.microsoft.com/office/powerpoint/2010/main" val="3661962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result, most prior search satisfaction models do not directly consider user satisfaction at the action level, or elect to only approximate that with specific assumptions.</a:t>
            </a:r>
          </a:p>
          <a:p>
            <a:endParaRPr lang="en-US" dirty="0" smtClean="0"/>
          </a:p>
          <a:p>
            <a:r>
              <a:rPr lang="en-US" dirty="0" smtClean="0"/>
              <a:t>Most of existing methods consider search-task as the modeling unit, and extract holistic measures, such as total dwell time and search result clicks, to perform binary search satisfaction prediction. Nevertheless, such methods</a:t>
            </a:r>
            <a:r>
              <a:rPr lang="en-US" baseline="0" dirty="0" smtClean="0"/>
              <a:t> cannot predict detailed action-level satisfaction.</a:t>
            </a:r>
          </a:p>
          <a:p>
            <a:endParaRPr lang="en-US" baseline="0" dirty="0" smtClean="0"/>
          </a:p>
          <a:p>
            <a:r>
              <a:rPr lang="en-US" dirty="0" smtClean="0"/>
              <a:t>Other methods that consider action-level behaviors do not predict users' detailed satisfaction over those actions. Instead they assume that all actions are satisfying in a satisfying task, and all actions are unsatisfying in an unsatisfying task. This masks the complex relationship between action-level satisfaction and overall search-task satisfaction: e.g., searchers can be ultimately satisfied by the search task, but most of her search actions might be quite unsatisfying.</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4</a:t>
            </a:fld>
            <a:endParaRPr lang="en-US"/>
          </a:p>
        </p:txBody>
      </p:sp>
    </p:spTree>
    <p:extLst>
      <p:ext uri="{BB962C8B-B14F-4D97-AF65-F5344CB8AC3E}">
        <p14:creationId xmlns:p14="http://schemas.microsoft.com/office/powerpoint/2010/main" val="2875517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understand the deficiency of not modeling action-level satisfaction in predicting task-level satisfaction, we applied several state-of-the-art search satisfaction models, including Markov Model Likelihood (MML) method, logistic regression (</a:t>
            </a:r>
            <a:r>
              <a:rPr lang="en-US" baseline="0" dirty="0" err="1" smtClean="0"/>
              <a:t>LogiReg</a:t>
            </a:r>
            <a:r>
              <a:rPr lang="en-US" baseline="0" dirty="0" smtClean="0"/>
              <a:t>) model, and session-CRF model, and our proposed method on a real example of a satisfying search task extracted from a public data set. </a:t>
            </a:r>
            <a:r>
              <a:rPr lang="en-US" dirty="0" smtClean="0"/>
              <a:t>In particular, the MML and logistic regression method take a holistic view to directly predict task-level satisfaction, while the session-CRF and our method consider action-level satisfaction in the task.</a:t>
            </a:r>
          </a:p>
          <a:p>
            <a:endParaRPr lang="en-US" dirty="0" smtClean="0"/>
          </a:p>
          <a:p>
            <a:r>
              <a:rPr lang="en-US" dirty="0" smtClean="0"/>
              <a:t>In this example, the searcher sought information on metals that can float on water. She rated this task as satisfying because she claimed the answer had been found after search. But it does not mean that she was satisfied with every action in the task. As we can observe, she first attempted three queries on Google, but was not satisfied with the search results: she kept reformulating the queries, spent a very short time on the clicked documents, and switched to Bing with the same query. After spending quite some time on Bing's search result page, she issued a very specific query to Google and reached the correct answer (the answer was verified by a human editor).</a:t>
            </a:r>
          </a:p>
          <a:p>
            <a:endParaRPr lang="en-US" dirty="0" smtClean="0"/>
          </a:p>
          <a:p>
            <a:r>
              <a:rPr lang="en-US" dirty="0" smtClean="0"/>
              <a:t>Models based on task-level implicit measures, i.e., MML and </a:t>
            </a:r>
            <a:r>
              <a:rPr lang="en-US" dirty="0" err="1" smtClean="0"/>
              <a:t>LogiReg</a:t>
            </a:r>
            <a:r>
              <a:rPr lang="en-US" dirty="0" smtClean="0"/>
              <a:t>, mistakenly predicted that the searcher was unsatisfied with the task: dwell times on the clicked documents were generally short, along with a number of query reformulations and search engine switches. Due to the restrictive assumption in session-CRF model, i.e., all actions have to be satisfying in a satisfying task, it made a wrong prediction for this task as well, since most actions were unsatisfying. But once we consider the searcher's action-level satisfaction, as predicted in our method's output, we could reach the correct conclusion that the task is satisfying</a:t>
            </a:r>
            <a:r>
              <a:rPr lang="en-US" baseline="0" dirty="0" smtClean="0"/>
              <a:t> as predicted in our model.</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 this example, we can clearly realize the importance of recognizing a user's fine-grained satisfaction at action level for search-task satisfaction prediction. And in this work, we conjecture that by modeling satisfaction at the individual action level, we can build more complete and more accurate predictors of search satisfaction. </a:t>
            </a:r>
          </a:p>
          <a:p>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5</a:t>
            </a:fld>
            <a:endParaRPr lang="en-US"/>
          </a:p>
        </p:txBody>
      </p:sp>
    </p:spTree>
    <p:extLst>
      <p:ext uri="{BB962C8B-B14F-4D97-AF65-F5344CB8AC3E}">
        <p14:creationId xmlns:p14="http://schemas.microsoft.com/office/powerpoint/2010/main" val="2403442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Besides building</a:t>
            </a:r>
            <a:r>
              <a:rPr lang="en-US" baseline="0" dirty="0" smtClean="0"/>
              <a:t> a more accurate model for search task satisfaction prediction, the inferred action-level satisfaction labels can benefit a wide range of important IR applications. </a:t>
            </a:r>
          </a:p>
          <a:p>
            <a:endParaRPr lang="en-US" baseline="0" dirty="0" smtClean="0"/>
          </a:p>
          <a:p>
            <a:r>
              <a:rPr lang="en-US" baseline="0" dirty="0" smtClean="0"/>
              <a:t>For example, we can leverage the inferred satisfaction labels on each Query-URL pair to study the utility of clicked URLs. We can also understand the quality of query reformations. And identify patterns of turning point of user’s satisfaction.</a:t>
            </a:r>
            <a:endParaRPr lang="en-US" dirty="0"/>
          </a:p>
        </p:txBody>
      </p:sp>
      <p:sp>
        <p:nvSpPr>
          <p:cNvPr id="4" name="Slide Number Placeholder 3"/>
          <p:cNvSpPr>
            <a:spLocks noGrp="1"/>
          </p:cNvSpPr>
          <p:nvPr>
            <p:ph type="sldNum" sz="quarter" idx="10"/>
          </p:nvPr>
        </p:nvSpPr>
        <p:spPr/>
        <p:txBody>
          <a:bodyPr/>
          <a:lstStyle/>
          <a:p>
            <a:fld id="{2C547A4C-5E93-4CC8-A338-1E5BA34226B8}" type="slidenum">
              <a:rPr lang="en-US" smtClean="0"/>
              <a:t>6</a:t>
            </a:fld>
            <a:endParaRPr lang="en-US"/>
          </a:p>
        </p:txBody>
      </p:sp>
    </p:spTree>
    <p:extLst>
      <p:ext uri="{BB962C8B-B14F-4D97-AF65-F5344CB8AC3E}">
        <p14:creationId xmlns:p14="http://schemas.microsoft.com/office/powerpoint/2010/main" val="120860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we go into the details of the proposed</a:t>
            </a:r>
            <a:r>
              <a:rPr lang="en-US" baseline="0" dirty="0" smtClean="0"/>
              <a:t> solution, </a:t>
            </a:r>
            <a:r>
              <a:rPr lang="en-US" dirty="0" smtClean="0"/>
              <a:t>we want to emphasize that our definition characterizes search satisfaction from a user's subjective perspective: a search-task is considered as satisfying, if, and only if, the searcher is satisfied with the search results and believes that they has found the answer (but the answer could be factually incorrect).</a:t>
            </a:r>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7</a:t>
            </a:fld>
            <a:endParaRPr lang="en-US"/>
          </a:p>
        </p:txBody>
      </p:sp>
    </p:spTree>
    <p:extLst>
      <p:ext uri="{BB962C8B-B14F-4D97-AF65-F5344CB8AC3E}">
        <p14:creationId xmlns:p14="http://schemas.microsoft.com/office/powerpoint/2010/main" val="212415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was discussed before, the action-level satisfaction labels convey informative clues about overall search-task satisfaction. If such labels are known, sophisticated features about users' perceived satisfaction of search activities can be extracted, e.g., examining if the task ends with a satisfying action or measuring the ratio of time spent on satisfying actions versus unsatisfying ones, for better predicting the overall task satisfaction label. </a:t>
            </a:r>
          </a:p>
          <a:p>
            <a:endParaRPr lang="en-US" baseline="0" dirty="0" smtClean="0"/>
          </a:p>
          <a:p>
            <a:r>
              <a:rPr lang="en-US" baseline="0" dirty="0" smtClean="0"/>
              <a:t>Unfortunately, such labels are hidden in search log data; and it is also quite challenging to be manually annotated at scale. This prevents previous works from directly utilizing such information for search-task satisfaction prediction.</a:t>
            </a:r>
          </a:p>
          <a:p>
            <a:endParaRPr lang="en-US" baseline="0" dirty="0" smtClean="0"/>
          </a:p>
          <a:p>
            <a:r>
              <a:rPr lang="en-US" baseline="0" dirty="0" smtClean="0"/>
              <a:t>To address this challenge, </a:t>
            </a:r>
            <a:r>
              <a:rPr lang="en-US" dirty="0" smtClean="0"/>
              <a:t>we hypothesize that users' perceived action-level satisfaction, even though unobservable in search logs, influences their observed search behaviors and contributes to overall search-task satisfaction. Formally, we state our hypothesis as.</a:t>
            </a:r>
          </a:p>
          <a:p>
            <a:endParaRPr lang="en-US" dirty="0" smtClean="0"/>
          </a:p>
          <a:p>
            <a:r>
              <a:rPr lang="en-US" dirty="0" smtClean="0"/>
              <a:t>This hypothesis makes two assumptions. First, users' overall search-task satisfaction depends on their satisfaction with the performed search actions, e.g., if all actions were satisfying, it is very likely that the user would end up with a satisfying search task. Second, users' search actions are mutually dependent via the latent action satisfaction labels. For example, if a query is unsatisfying, e.g., it is later resubmit to another search engine, the result clicks in the search engine's result page of first query can hardly be satisfying.</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C547A4C-5E93-4CC8-A338-1E5BA34226B8}" type="slidenum">
              <a:rPr lang="en-US" smtClean="0"/>
              <a:t>8</a:t>
            </a:fld>
            <a:endParaRPr lang="en-US"/>
          </a:p>
        </p:txBody>
      </p:sp>
    </p:spTree>
    <p:extLst>
      <p:ext uri="{BB962C8B-B14F-4D97-AF65-F5344CB8AC3E}">
        <p14:creationId xmlns:p14="http://schemas.microsoft.com/office/powerpoint/2010/main" val="1131709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consider action-level satisfaction labels as latent variables and realize our hypothesis about a user's search behaviors in a structured prediction model. We name the proposed method as Action-aware Task Satisfaction</a:t>
            </a:r>
            <a:r>
              <a:rPr lang="en-US" baseline="0" dirty="0" smtClean="0"/>
              <a:t> </a:t>
            </a:r>
            <a:r>
              <a:rPr lang="en-US" dirty="0" smtClean="0"/>
              <a:t>model, and describe the structural dependencies imposed in </a:t>
            </a:r>
            <a:r>
              <a:rPr lang="en-US" dirty="0" err="1" smtClean="0"/>
              <a:t>AcTS</a:t>
            </a:r>
            <a:r>
              <a:rPr lang="en-US" dirty="0" smtClean="0"/>
              <a:t> model in this slide.</a:t>
            </a:r>
          </a:p>
          <a:p>
            <a:endParaRPr lang="en-US" dirty="0" smtClean="0"/>
          </a:p>
          <a:p>
            <a:r>
              <a:rPr lang="en-US" dirty="0" smtClean="0"/>
              <a:t>To formally encode the dependency assumptions in our hypothesis, we define a feature vector for the task satisfaction label y specified by the search action sequence A and corresponding hidden action satisfaction labels H. Short-range</a:t>
            </a:r>
            <a:r>
              <a:rPr lang="en-US" baseline="0" dirty="0" smtClean="0"/>
              <a:t> features, e.g., number of result clicks, dwell time, and long-range features, e.g., action transitions, are devised to capture the signals and dependencies in predicting task-level satisfaction.</a:t>
            </a:r>
            <a:endParaRPr lang="en-US" dirty="0" smtClean="0"/>
          </a:p>
          <a:p>
            <a:endParaRPr lang="en-US" dirty="0" smtClean="0"/>
          </a:p>
          <a:p>
            <a:r>
              <a:rPr lang="en-US" dirty="0" smtClean="0"/>
              <a:t>Based on this feature representation, </a:t>
            </a:r>
            <a:r>
              <a:rPr lang="en-US" dirty="0" err="1" smtClean="0"/>
              <a:t>AcTS</a:t>
            </a:r>
            <a:r>
              <a:rPr lang="en-US" dirty="0" smtClean="0"/>
              <a:t> model predicts the search-task satisfaction at testing time by</a:t>
            </a:r>
            <a:r>
              <a:rPr lang="en-US" baseline="0" dirty="0" smtClean="0"/>
              <a:t> searching through the combination of task-level satisfaction label y and action-level satisfaction label H, which could maximize the linear scoring function.</a:t>
            </a:r>
          </a:p>
          <a:p>
            <a:endParaRPr lang="en-US" baseline="0" dirty="0" smtClean="0"/>
          </a:p>
          <a:p>
            <a:r>
              <a:rPr lang="en-US" dirty="0" smtClean="0"/>
              <a:t>In the solution of this inference problem, \hat y becomes the output for the task-level satisfaction prediction and \hat H is the inferred action-level satisfaction labels for the input search action sequence.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F728F7C-2563-4A2B-9523-7AF6FA33ACE2}" type="slidenum">
              <a:rPr lang="en-US" smtClean="0"/>
              <a:t>9</a:t>
            </a:fld>
            <a:endParaRPr lang="en-US"/>
          </a:p>
        </p:txBody>
      </p:sp>
    </p:spTree>
    <p:extLst>
      <p:ext uri="{BB962C8B-B14F-4D97-AF65-F5344CB8AC3E}">
        <p14:creationId xmlns:p14="http://schemas.microsoft.com/office/powerpoint/2010/main" val="5283860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6C143C-A0A7-4485-8649-C10BBC03F198}"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a:t>
            </a:fld>
            <a:endParaRPr lang="en-US"/>
          </a:p>
        </p:txBody>
      </p:sp>
      <p:pic>
        <p:nvPicPr>
          <p:cNvPr id="7" name="Picture 4" descr="http://ebics.net/system/files/block_images/uiuc_logo.gif"/>
          <p:cNvPicPr>
            <a:picLocks noChangeAspect="1" noChangeArrowheads="1"/>
          </p:cNvPicPr>
          <p:nvPr userDrawn="1"/>
        </p:nvPicPr>
        <p:blipFill>
          <a:blip r:embed="rId2" cstate="print"/>
          <a:srcRect/>
          <a:stretch>
            <a:fillRect/>
          </a:stretch>
        </p:blipFill>
        <p:spPr bwMode="auto">
          <a:xfrm>
            <a:off x="228600" y="192416"/>
            <a:ext cx="1143000" cy="760151"/>
          </a:xfrm>
          <a:prstGeom prst="rect">
            <a:avLst/>
          </a:prstGeom>
          <a:noFill/>
        </p:spPr>
      </p:pic>
      <p:pic>
        <p:nvPicPr>
          <p:cNvPr id="8" name="Picture 2" descr="https://encrypted-tbn0.gstatic.com/images?q=tbn:ANd9GcSzz-xDddL2tVJ9THYcfR8qdm-vZ7tzJ-bk_zSxu2UhOWKLTMBz"/>
          <p:cNvPicPr>
            <a:picLocks noChangeAspect="1" noChangeArrowheads="1"/>
          </p:cNvPicPr>
          <p:nvPr userDrawn="1"/>
        </p:nvPicPr>
        <p:blipFill>
          <a:blip r:embed="rId3" cstate="print"/>
          <a:srcRect/>
          <a:stretch>
            <a:fillRect/>
          </a:stretch>
        </p:blipFill>
        <p:spPr bwMode="auto">
          <a:xfrm>
            <a:off x="7315200" y="192416"/>
            <a:ext cx="1630677" cy="457200"/>
          </a:xfrm>
          <a:prstGeom prst="rect">
            <a:avLst/>
          </a:prstGeom>
          <a:noFill/>
        </p:spPr>
      </p:pic>
    </p:spTree>
    <p:extLst>
      <p:ext uri="{BB962C8B-B14F-4D97-AF65-F5344CB8AC3E}">
        <p14:creationId xmlns:p14="http://schemas.microsoft.com/office/powerpoint/2010/main" val="2008309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1326BB-DF11-45D6-8113-22ABBBE5D012}"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395698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43DB37-2FF4-447D-A819-6B37AA4BB841}"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346616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F4D44-68D5-4980-B34D-DF23CF91C4CD}"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1355127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7EA4A8-8B16-4A03-B935-D1CDF85D274A}"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525118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791A7D-E8C7-4A06-B227-35805E864367}" type="datetime1">
              <a:rPr lang="en-US" smtClean="0"/>
              <a:t>6/17/2014</a:t>
            </a:fld>
            <a:endParaRPr lang="en-US"/>
          </a:p>
        </p:txBody>
      </p:sp>
      <p:sp>
        <p:nvSpPr>
          <p:cNvPr id="6" name="Footer Placeholder 5"/>
          <p:cNvSpPr>
            <a:spLocks noGrp="1"/>
          </p:cNvSpPr>
          <p:nvPr>
            <p:ph type="ftr" sz="quarter" idx="11"/>
          </p:nvPr>
        </p:nvSpPr>
        <p:spPr/>
        <p:txBody>
          <a:bodyPr/>
          <a:lstStyle/>
          <a:p>
            <a:r>
              <a:rPr lang="en-US" smtClean="0"/>
              <a:t>SIGIR'2014 @ Gold Coast</a:t>
            </a:r>
            <a:endParaRPr lang="en-US"/>
          </a:p>
        </p:txBody>
      </p:sp>
      <p:sp>
        <p:nvSpPr>
          <p:cNvPr id="7" name="Slide Number Placeholder 6"/>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145152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B796B2-D0E5-450C-AD51-84D830514E11}" type="datetime1">
              <a:rPr lang="en-US" smtClean="0"/>
              <a:t>6/17/2014</a:t>
            </a:fld>
            <a:endParaRPr lang="en-US"/>
          </a:p>
        </p:txBody>
      </p:sp>
      <p:sp>
        <p:nvSpPr>
          <p:cNvPr id="8" name="Footer Placeholder 7"/>
          <p:cNvSpPr>
            <a:spLocks noGrp="1"/>
          </p:cNvSpPr>
          <p:nvPr>
            <p:ph type="ftr" sz="quarter" idx="11"/>
          </p:nvPr>
        </p:nvSpPr>
        <p:spPr/>
        <p:txBody>
          <a:bodyPr/>
          <a:lstStyle/>
          <a:p>
            <a:r>
              <a:rPr lang="en-US" smtClean="0"/>
              <a:t>SIGIR'2014 @ Gold Coast</a:t>
            </a:r>
            <a:endParaRPr lang="en-US"/>
          </a:p>
        </p:txBody>
      </p:sp>
      <p:sp>
        <p:nvSpPr>
          <p:cNvPr id="9" name="Slide Number Placeholder 8"/>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4230075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84C273-CBB1-408A-BA6E-7844A0D9A4A4}" type="datetime1">
              <a:rPr lang="en-US" smtClean="0"/>
              <a:t>6/17/2014</a:t>
            </a:fld>
            <a:endParaRPr lang="en-US"/>
          </a:p>
        </p:txBody>
      </p:sp>
      <p:sp>
        <p:nvSpPr>
          <p:cNvPr id="4" name="Footer Placeholder 3"/>
          <p:cNvSpPr>
            <a:spLocks noGrp="1"/>
          </p:cNvSpPr>
          <p:nvPr>
            <p:ph type="ftr" sz="quarter" idx="11"/>
          </p:nvPr>
        </p:nvSpPr>
        <p:spPr/>
        <p:txBody>
          <a:bodyPr/>
          <a:lstStyle/>
          <a:p>
            <a:r>
              <a:rPr lang="en-US" smtClean="0"/>
              <a:t>SIGIR'2014 @ Gold Coast</a:t>
            </a:r>
            <a:endParaRPr lang="en-US"/>
          </a:p>
        </p:txBody>
      </p:sp>
      <p:sp>
        <p:nvSpPr>
          <p:cNvPr id="5" name="Slide Number Placeholder 4"/>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629395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14272-BBC8-4907-B177-85D3A75C6C8C}" type="datetime1">
              <a:rPr lang="en-US" smtClean="0"/>
              <a:t>6/17/2014</a:t>
            </a:fld>
            <a:endParaRPr lang="en-US"/>
          </a:p>
        </p:txBody>
      </p:sp>
      <p:sp>
        <p:nvSpPr>
          <p:cNvPr id="3" name="Footer Placeholder 2"/>
          <p:cNvSpPr>
            <a:spLocks noGrp="1"/>
          </p:cNvSpPr>
          <p:nvPr>
            <p:ph type="ftr" sz="quarter" idx="11"/>
          </p:nvPr>
        </p:nvSpPr>
        <p:spPr/>
        <p:txBody>
          <a:bodyPr/>
          <a:lstStyle/>
          <a:p>
            <a:r>
              <a:rPr lang="en-US" smtClean="0"/>
              <a:t>SIGIR'2014 @ Gold Coast</a:t>
            </a:r>
            <a:endParaRPr lang="en-US"/>
          </a:p>
        </p:txBody>
      </p:sp>
      <p:sp>
        <p:nvSpPr>
          <p:cNvPr id="4" name="Slide Number Placeholder 3"/>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2342778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51B454-F26A-4067-9839-3D11A3C50231}" type="datetime1">
              <a:rPr lang="en-US" smtClean="0"/>
              <a:t>6/17/2014</a:t>
            </a:fld>
            <a:endParaRPr lang="en-US"/>
          </a:p>
        </p:txBody>
      </p:sp>
      <p:sp>
        <p:nvSpPr>
          <p:cNvPr id="6" name="Footer Placeholder 5"/>
          <p:cNvSpPr>
            <a:spLocks noGrp="1"/>
          </p:cNvSpPr>
          <p:nvPr>
            <p:ph type="ftr" sz="quarter" idx="11"/>
          </p:nvPr>
        </p:nvSpPr>
        <p:spPr/>
        <p:txBody>
          <a:bodyPr/>
          <a:lstStyle/>
          <a:p>
            <a:r>
              <a:rPr lang="en-US" smtClean="0"/>
              <a:t>SIGIR'2014 @ Gold Coast</a:t>
            </a:r>
            <a:endParaRPr lang="en-US"/>
          </a:p>
        </p:txBody>
      </p:sp>
      <p:sp>
        <p:nvSpPr>
          <p:cNvPr id="7" name="Slide Number Placeholder 6"/>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771414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A39C82-AB86-4C3E-9D3C-EAF9669FB5AA}" type="datetime1">
              <a:rPr lang="en-US" smtClean="0"/>
              <a:t>6/17/2014</a:t>
            </a:fld>
            <a:endParaRPr lang="en-US"/>
          </a:p>
        </p:txBody>
      </p:sp>
      <p:sp>
        <p:nvSpPr>
          <p:cNvPr id="6" name="Footer Placeholder 5"/>
          <p:cNvSpPr>
            <a:spLocks noGrp="1"/>
          </p:cNvSpPr>
          <p:nvPr>
            <p:ph type="ftr" sz="quarter" idx="11"/>
          </p:nvPr>
        </p:nvSpPr>
        <p:spPr/>
        <p:txBody>
          <a:bodyPr/>
          <a:lstStyle/>
          <a:p>
            <a:r>
              <a:rPr lang="en-US" smtClean="0"/>
              <a:t>SIGIR'2014 @ Gold Coast</a:t>
            </a:r>
            <a:endParaRPr lang="en-US"/>
          </a:p>
        </p:txBody>
      </p:sp>
      <p:sp>
        <p:nvSpPr>
          <p:cNvPr id="7" name="Slide Number Placeholder 6"/>
          <p:cNvSpPr>
            <a:spLocks noGrp="1"/>
          </p:cNvSpPr>
          <p:nvPr>
            <p:ph type="sldNum" sz="quarter" idx="12"/>
          </p:nvPr>
        </p:nvSpPr>
        <p:spPr/>
        <p:txBody>
          <a:bodyPr/>
          <a:lstStyle/>
          <a:p>
            <a:fld id="{AE494217-ED9B-45E5-BEFB-A5BA51F79344}" type="slidenum">
              <a:rPr lang="en-US" smtClean="0"/>
              <a:t>‹#›</a:t>
            </a:fld>
            <a:endParaRPr lang="en-US"/>
          </a:p>
        </p:txBody>
      </p:sp>
    </p:spTree>
    <p:extLst>
      <p:ext uri="{BB962C8B-B14F-4D97-AF65-F5344CB8AC3E}">
        <p14:creationId xmlns:p14="http://schemas.microsoft.com/office/powerpoint/2010/main" val="333841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4DF99-1F73-4773-8B2A-433BAE0D27B5}" type="datetime1">
              <a:rPr lang="en-US" smtClean="0"/>
              <a:t>6/17/2014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SIGIR'2014 @ Gold Coast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94217-ED9B-45E5-BEFB-A5BA51F79344}" type="slidenum">
              <a:rPr lang="en-US" smtClean="0"/>
              <a:t>‹#›</a:t>
            </a:fld>
            <a:endParaRPr lang="en-US"/>
          </a:p>
        </p:txBody>
      </p:sp>
    </p:spTree>
    <p:extLst>
      <p:ext uri="{BB962C8B-B14F-4D97-AF65-F5344CB8AC3E}">
        <p14:creationId xmlns:p14="http://schemas.microsoft.com/office/powerpoint/2010/main" val="190383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emf"/><Relationship Id="rId11" Type="http://schemas.openxmlformats.org/officeDocument/2006/relationships/image" Target="../media/image11.jpeg"/><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1.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9.jpeg"/><Relationship Id="rId4" Type="http://schemas.openxmlformats.org/officeDocument/2006/relationships/image" Target="../media/image8.gif"/></Relationships>
</file>

<file path=ppt/slides/_rels/slide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emf"/></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38400"/>
            <a:ext cx="8229600" cy="1470025"/>
          </a:xfrm>
        </p:spPr>
        <p:txBody>
          <a:bodyPr>
            <a:normAutofit fontScale="90000"/>
          </a:bodyPr>
          <a:lstStyle/>
          <a:p>
            <a:r>
              <a:rPr lang="en-US" dirty="0" smtClean="0"/>
              <a:t>Modeling Action-level Satisfaction for</a:t>
            </a:r>
            <a:br>
              <a:rPr lang="en-US" dirty="0" smtClean="0"/>
            </a:br>
            <a:r>
              <a:rPr lang="en-US" dirty="0" smtClean="0"/>
              <a:t>Search Task Satisfaction Prediction</a:t>
            </a:r>
            <a:endParaRPr lang="en-US" dirty="0"/>
          </a:p>
        </p:txBody>
      </p:sp>
      <p:sp>
        <p:nvSpPr>
          <p:cNvPr id="3" name="Subtitle 2"/>
          <p:cNvSpPr>
            <a:spLocks noGrp="1"/>
          </p:cNvSpPr>
          <p:nvPr>
            <p:ph type="subTitle" idx="1"/>
          </p:nvPr>
        </p:nvSpPr>
        <p:spPr>
          <a:xfrm>
            <a:off x="152400" y="4343400"/>
            <a:ext cx="4038600" cy="1752600"/>
          </a:xfrm>
        </p:spPr>
        <p:txBody>
          <a:bodyPr>
            <a:normAutofit fontScale="55000" lnSpcReduction="20000"/>
          </a:bodyPr>
          <a:lstStyle/>
          <a:p>
            <a:r>
              <a:rPr lang="en-US" dirty="0" err="1"/>
              <a:t>Hongning</a:t>
            </a:r>
            <a:r>
              <a:rPr lang="en-US" dirty="0"/>
              <a:t> Wang</a:t>
            </a:r>
          </a:p>
          <a:p>
            <a:r>
              <a:rPr lang="en-US" dirty="0"/>
              <a:t>Department of Computer Science</a:t>
            </a:r>
          </a:p>
          <a:p>
            <a:r>
              <a:rPr lang="en-US" dirty="0"/>
              <a:t>University of Illinois at Urbana-Champaign</a:t>
            </a:r>
          </a:p>
          <a:p>
            <a:r>
              <a:rPr lang="en-US" dirty="0"/>
              <a:t>Urbana IL, 61801 USA</a:t>
            </a:r>
          </a:p>
          <a:p>
            <a:r>
              <a:rPr lang="en-US" dirty="0"/>
              <a:t>wang296@illinois.edu</a:t>
            </a:r>
          </a:p>
        </p:txBody>
      </p:sp>
      <p:sp>
        <p:nvSpPr>
          <p:cNvPr id="4" name="Subtitle 2"/>
          <p:cNvSpPr txBox="1">
            <a:spLocks/>
          </p:cNvSpPr>
          <p:nvPr/>
        </p:nvSpPr>
        <p:spPr>
          <a:xfrm>
            <a:off x="4191000" y="4343400"/>
            <a:ext cx="4495800" cy="1752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800" dirty="0"/>
              <a:t>Yang Song, Ming-Wei </a:t>
            </a:r>
            <a:r>
              <a:rPr lang="en-US" sz="1800" dirty="0" smtClean="0"/>
              <a:t>Chang, </a:t>
            </a:r>
            <a:r>
              <a:rPr lang="en-US" sz="1800" dirty="0" err="1" smtClean="0"/>
              <a:t>Xiaodong</a:t>
            </a:r>
            <a:r>
              <a:rPr lang="en-US" sz="1800" dirty="0" smtClean="0"/>
              <a:t> </a:t>
            </a:r>
            <a:r>
              <a:rPr lang="en-US" sz="1800" dirty="0"/>
              <a:t>He, Ahmed </a:t>
            </a:r>
            <a:r>
              <a:rPr lang="en-US" sz="1800" dirty="0" smtClean="0"/>
              <a:t>Hassan, </a:t>
            </a:r>
            <a:r>
              <a:rPr lang="en-US" sz="1800" dirty="0" err="1" smtClean="0"/>
              <a:t>Ryen</a:t>
            </a:r>
            <a:r>
              <a:rPr lang="en-US" sz="1800" dirty="0" smtClean="0"/>
              <a:t> </a:t>
            </a:r>
            <a:r>
              <a:rPr lang="en-US" sz="1800" dirty="0"/>
              <a:t>W. White</a:t>
            </a:r>
          </a:p>
          <a:p>
            <a:r>
              <a:rPr lang="en-US" sz="1800" dirty="0"/>
              <a:t>Microsoft Research, Redmond, WA 98004 USA</a:t>
            </a:r>
          </a:p>
          <a:p>
            <a:r>
              <a:rPr lang="en-US" sz="1800" dirty="0"/>
              <a:t>{</a:t>
            </a:r>
            <a:r>
              <a:rPr lang="en-US" sz="1800" dirty="0" err="1"/>
              <a:t>yangsong,minchang,xiaohe,hassanam,ryenw</a:t>
            </a:r>
            <a:r>
              <a:rPr lang="en-US" sz="1800" dirty="0"/>
              <a:t>}</a:t>
            </a:r>
          </a:p>
          <a:p>
            <a:r>
              <a:rPr lang="en-US" sz="1800" dirty="0"/>
              <a:t>@microsoft.com</a:t>
            </a:r>
          </a:p>
        </p:txBody>
      </p:sp>
    </p:spTree>
    <p:extLst>
      <p:ext uri="{BB962C8B-B14F-4D97-AF65-F5344CB8AC3E}">
        <p14:creationId xmlns:p14="http://schemas.microsoft.com/office/powerpoint/2010/main" val="3208144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Encode domain knowledge for model training</a:t>
            </a:r>
            <a:endParaRPr lang="en-US" sz="3400" dirty="0"/>
          </a:p>
        </p:txBody>
      </p:sp>
      <p:sp>
        <p:nvSpPr>
          <p:cNvPr id="3" name="Content Placeholder 2"/>
          <p:cNvSpPr>
            <a:spLocks noGrp="1"/>
          </p:cNvSpPr>
          <p:nvPr>
            <p:ph idx="1"/>
          </p:nvPr>
        </p:nvSpPr>
        <p:spPr/>
        <p:txBody>
          <a:bodyPr/>
          <a:lstStyle/>
          <a:p>
            <a:r>
              <a:rPr lang="en-US" dirty="0" smtClean="0"/>
              <a:t>Interfering search space via constraints</a:t>
            </a:r>
          </a:p>
          <a:p>
            <a:pPr marL="685800" lvl="1" indent="-342900">
              <a:buFont typeface="+mj-lt"/>
              <a:buAutoNum type="arabicPeriod"/>
            </a:pPr>
            <a:r>
              <a:rPr lang="en-US" sz="2400" dirty="0" smtClean="0"/>
              <a:t>DSAT query with SAT URLs</a:t>
            </a:r>
          </a:p>
          <a:p>
            <a:pPr marL="685800" lvl="1" indent="-342900">
              <a:buFont typeface="+mj-lt"/>
              <a:buAutoNum type="arabicPeriod"/>
            </a:pPr>
            <a:r>
              <a:rPr lang="en-US" sz="2400" dirty="0" smtClean="0"/>
              <a:t>Duplicated actions with different satisfaction labels</a:t>
            </a:r>
          </a:p>
          <a:p>
            <a:pPr marL="685800" lvl="1" indent="-342900">
              <a:buFont typeface="+mj-lt"/>
              <a:buAutoNum type="arabicPeriod"/>
            </a:pPr>
            <a:r>
              <a:rPr lang="en-US" sz="2400" dirty="0"/>
              <a:t>Spell correction downgrades query quality</a:t>
            </a:r>
          </a:p>
          <a:p>
            <a:pPr marL="685800" lvl="1" indent="-342900">
              <a:buFont typeface="+mj-lt"/>
              <a:buAutoNum type="arabicPeriod"/>
            </a:pPr>
            <a:r>
              <a:rPr lang="en-US" sz="2400" dirty="0" smtClean="0"/>
              <a:t>All actions SAT in a DSAT task, and vice versa</a:t>
            </a:r>
          </a:p>
        </p:txBody>
      </p:sp>
      <p:pic>
        <p:nvPicPr>
          <p:cNvPr id="4" name="Picture 3"/>
          <p:cNvPicPr>
            <a:picLocks noChangeAspect="1"/>
          </p:cNvPicPr>
          <p:nvPr/>
        </p:nvPicPr>
        <p:blipFill>
          <a:blip r:embed="rId3"/>
          <a:stretch>
            <a:fillRect/>
          </a:stretch>
        </p:blipFill>
        <p:spPr>
          <a:xfrm>
            <a:off x="1676400" y="3962400"/>
            <a:ext cx="5562600" cy="2616075"/>
          </a:xfrm>
          <a:prstGeom prst="rect">
            <a:avLst/>
          </a:prstGeom>
        </p:spPr>
      </p:pic>
      <p:sp>
        <p:nvSpPr>
          <p:cNvPr id="6" name="TextBox 5"/>
          <p:cNvSpPr txBox="1"/>
          <p:nvPr/>
        </p:nvSpPr>
        <p:spPr>
          <a:xfrm>
            <a:off x="3804536" y="5734479"/>
            <a:ext cx="237419" cy="369332"/>
          </a:xfrm>
          <a:prstGeom prst="rect">
            <a:avLst/>
          </a:prstGeom>
          <a:noFill/>
        </p:spPr>
        <p:txBody>
          <a:bodyPr wrap="square" rtlCol="0">
            <a:spAutoFit/>
          </a:bodyPr>
          <a:lstStyle/>
          <a:p>
            <a:r>
              <a:rPr lang="en-US" b="1" dirty="0">
                <a:solidFill>
                  <a:srgbClr val="FF0000"/>
                </a:solidFill>
              </a:rPr>
              <a:t>+</a:t>
            </a:r>
          </a:p>
        </p:txBody>
      </p:sp>
      <p:sp>
        <p:nvSpPr>
          <p:cNvPr id="7" name="TextBox 6"/>
          <p:cNvSpPr txBox="1"/>
          <p:nvPr/>
        </p:nvSpPr>
        <p:spPr>
          <a:xfrm>
            <a:off x="3810000" y="4495800"/>
            <a:ext cx="237419" cy="461665"/>
          </a:xfrm>
          <a:prstGeom prst="rect">
            <a:avLst/>
          </a:prstGeom>
          <a:noFill/>
        </p:spPr>
        <p:txBody>
          <a:bodyPr wrap="square" rtlCol="0">
            <a:spAutoFit/>
          </a:bodyPr>
          <a:lstStyle/>
          <a:p>
            <a:r>
              <a:rPr lang="en-US" sz="2400" b="1" dirty="0">
                <a:solidFill>
                  <a:srgbClr val="FF0000"/>
                </a:solidFill>
              </a:rPr>
              <a:t>-</a:t>
            </a:r>
          </a:p>
        </p:txBody>
      </p:sp>
      <p:sp>
        <p:nvSpPr>
          <p:cNvPr id="8" name="TextBox 7"/>
          <p:cNvSpPr txBox="1"/>
          <p:nvPr/>
        </p:nvSpPr>
        <p:spPr>
          <a:xfrm>
            <a:off x="3804536" y="5230652"/>
            <a:ext cx="237419" cy="369332"/>
          </a:xfrm>
          <a:prstGeom prst="rect">
            <a:avLst/>
          </a:prstGeom>
          <a:noFill/>
        </p:spPr>
        <p:txBody>
          <a:bodyPr wrap="square" rtlCol="0">
            <a:spAutoFit/>
          </a:bodyPr>
          <a:lstStyle/>
          <a:p>
            <a:r>
              <a:rPr lang="en-US" b="1" dirty="0">
                <a:solidFill>
                  <a:srgbClr val="FF0000"/>
                </a:solidFill>
              </a:rPr>
              <a:t>+</a:t>
            </a:r>
          </a:p>
        </p:txBody>
      </p:sp>
      <p:pic>
        <p:nvPicPr>
          <p:cNvPr id="2050" name="Picture 2" descr="http://us.cdn3.123rf.com/168nwm/rclassenlayouts/rclassenlayouts1201/rclassenlayouts120100538/12409937-vector-red-x-cross-sign-ico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5964" y="4307572"/>
            <a:ext cx="984636" cy="98463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5105400" y="4572000"/>
            <a:ext cx="237419" cy="369332"/>
          </a:xfrm>
          <a:prstGeom prst="rect">
            <a:avLst/>
          </a:prstGeom>
          <a:noFill/>
        </p:spPr>
        <p:txBody>
          <a:bodyPr wrap="square" rtlCol="0">
            <a:spAutoFit/>
          </a:bodyPr>
          <a:lstStyle/>
          <a:p>
            <a:r>
              <a:rPr lang="en-US" b="1" dirty="0">
                <a:solidFill>
                  <a:srgbClr val="FF0000"/>
                </a:solidFill>
              </a:rPr>
              <a:t>+</a:t>
            </a:r>
          </a:p>
        </p:txBody>
      </p:sp>
      <p:sp>
        <p:nvSpPr>
          <p:cNvPr id="11" name="TextBox 10"/>
          <p:cNvSpPr txBox="1"/>
          <p:nvPr/>
        </p:nvSpPr>
        <p:spPr>
          <a:xfrm>
            <a:off x="5638800" y="4495800"/>
            <a:ext cx="316617" cy="461665"/>
          </a:xfrm>
          <a:prstGeom prst="rect">
            <a:avLst/>
          </a:prstGeom>
          <a:noFill/>
        </p:spPr>
        <p:txBody>
          <a:bodyPr wrap="square" rtlCol="0">
            <a:spAutoFit/>
          </a:bodyPr>
          <a:lstStyle/>
          <a:p>
            <a:r>
              <a:rPr lang="en-US" sz="2400" b="1" dirty="0">
                <a:solidFill>
                  <a:srgbClr val="FF0000"/>
                </a:solidFill>
              </a:rPr>
              <a:t>-</a:t>
            </a:r>
          </a:p>
        </p:txBody>
      </p:sp>
      <p:sp>
        <p:nvSpPr>
          <p:cNvPr id="12" name="TextBox 11"/>
          <p:cNvSpPr txBox="1"/>
          <p:nvPr/>
        </p:nvSpPr>
        <p:spPr>
          <a:xfrm>
            <a:off x="3048000" y="4572000"/>
            <a:ext cx="237419" cy="369332"/>
          </a:xfrm>
          <a:prstGeom prst="rect">
            <a:avLst/>
          </a:prstGeom>
          <a:noFill/>
        </p:spPr>
        <p:txBody>
          <a:bodyPr wrap="square" rtlCol="0">
            <a:spAutoFit/>
          </a:bodyPr>
          <a:lstStyle/>
          <a:p>
            <a:r>
              <a:rPr lang="en-US" b="1" dirty="0">
                <a:solidFill>
                  <a:srgbClr val="FF0000"/>
                </a:solidFill>
              </a:rPr>
              <a:t>+</a:t>
            </a:r>
          </a:p>
        </p:txBody>
      </p:sp>
      <p:sp>
        <p:nvSpPr>
          <p:cNvPr id="5" name="Date Placeholder 4"/>
          <p:cNvSpPr>
            <a:spLocks noGrp="1"/>
          </p:cNvSpPr>
          <p:nvPr>
            <p:ph type="dt" sz="half" idx="10"/>
          </p:nvPr>
        </p:nvSpPr>
        <p:spPr/>
        <p:txBody>
          <a:bodyPr/>
          <a:lstStyle/>
          <a:p>
            <a:fld id="{E75725FB-00CD-4FB1-A974-FE399C23627E}" type="datetime1">
              <a:rPr lang="en-US" smtClean="0"/>
              <a:t>6/17/2014</a:t>
            </a:fld>
            <a:endParaRPr lang="en-US"/>
          </a:p>
        </p:txBody>
      </p:sp>
      <p:sp>
        <p:nvSpPr>
          <p:cNvPr id="9" name="Footer Placeholder 8"/>
          <p:cNvSpPr>
            <a:spLocks noGrp="1"/>
          </p:cNvSpPr>
          <p:nvPr>
            <p:ph type="ftr" sz="quarter" idx="11"/>
          </p:nvPr>
        </p:nvSpPr>
        <p:spPr/>
        <p:txBody>
          <a:bodyPr/>
          <a:lstStyle/>
          <a:p>
            <a:r>
              <a:rPr lang="en-US" smtClean="0"/>
              <a:t>SIGIR'2014 @ Gold Coast</a:t>
            </a:r>
            <a:endParaRPr lang="en-US"/>
          </a:p>
        </p:txBody>
      </p:sp>
      <p:sp>
        <p:nvSpPr>
          <p:cNvPr id="13" name="Slide Number Placeholder 12"/>
          <p:cNvSpPr>
            <a:spLocks noGrp="1"/>
          </p:cNvSpPr>
          <p:nvPr>
            <p:ph type="sldNum" sz="quarter" idx="12"/>
          </p:nvPr>
        </p:nvSpPr>
        <p:spPr/>
        <p:txBody>
          <a:bodyPr/>
          <a:lstStyle/>
          <a:p>
            <a:fld id="{AE494217-ED9B-45E5-BEFB-A5BA51F79344}" type="slidenum">
              <a:rPr lang="en-US" smtClean="0"/>
              <a:t>10</a:t>
            </a:fld>
            <a:endParaRPr lang="en-US"/>
          </a:p>
        </p:txBody>
      </p:sp>
    </p:spTree>
    <p:extLst>
      <p:ext uri="{BB962C8B-B14F-4D97-AF65-F5344CB8AC3E}">
        <p14:creationId xmlns:p14="http://schemas.microsoft.com/office/powerpoint/2010/main" val="19712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7"/>
                                        </p:tgtEl>
                                        <p:attrNameLst>
                                          <p:attrName>style.visibility</p:attrName>
                                        </p:attrNameLst>
                                      </p:cBhvr>
                                      <p:to>
                                        <p:strVal val="hidden"/>
                                      </p:to>
                                    </p:set>
                                  </p:childTnLst>
                                </p:cTn>
                              </p:par>
                              <p:par>
                                <p:cTn id="24" presetID="1" presetClass="exit" presetSubtype="0" fill="hold" grpId="1" nodeType="withEffect">
                                  <p:stCondLst>
                                    <p:cond delay="0"/>
                                  </p:stCondLst>
                                  <p:childTnLst>
                                    <p:set>
                                      <p:cBhvr>
                                        <p:cTn id="25" dur="1" fill="hold">
                                          <p:stCondLst>
                                            <p:cond delay="0"/>
                                          </p:stCondLst>
                                        </p:cTn>
                                        <p:tgtEl>
                                          <p:spTgt spid="8"/>
                                        </p:tgtEl>
                                        <p:attrNameLst>
                                          <p:attrName>style.visibility</p:attrName>
                                        </p:attrNameLst>
                                      </p:cBhvr>
                                      <p:to>
                                        <p:strVal val="hidden"/>
                                      </p:to>
                                    </p:set>
                                  </p:childTnLst>
                                </p:cTn>
                              </p:par>
                              <p:par>
                                <p:cTn id="26" presetID="1" presetClass="exit" presetSubtype="0" fill="hold" grpId="1" nodeType="withEffect">
                                  <p:stCondLst>
                                    <p:cond delay="0"/>
                                  </p:stCondLst>
                                  <p:childTnLst>
                                    <p:set>
                                      <p:cBhvr>
                                        <p:cTn id="27" dur="1" fill="hold">
                                          <p:stCondLst>
                                            <p:cond delay="0"/>
                                          </p:stCondLst>
                                        </p:cTn>
                                        <p:tgtEl>
                                          <p:spTgt spid="6"/>
                                        </p:tgtEl>
                                        <p:attrNameLst>
                                          <p:attrName>style.visibility</p:attrName>
                                        </p:attrNameLst>
                                      </p:cBhvr>
                                      <p:to>
                                        <p:strVal val="hidden"/>
                                      </p:to>
                                    </p:set>
                                  </p:childTnLst>
                                </p:cTn>
                              </p:par>
                              <p:par>
                                <p:cTn id="28" presetID="1" presetClass="entr" presetSubtype="0"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11"/>
                                        </p:tgtEl>
                                        <p:attrNameLst>
                                          <p:attrName>style.visibility</p:attrName>
                                        </p:attrNameLst>
                                      </p:cBhvr>
                                      <p:to>
                                        <p:strVal val="hidden"/>
                                      </p:to>
                                    </p:set>
                                  </p:childTnLst>
                                </p:cTn>
                              </p:par>
                              <p:par>
                                <p:cTn id="38" presetID="1" presetClass="exit" presetSubtype="0" fill="hold" grpId="1" nodeType="withEffect">
                                  <p:stCondLst>
                                    <p:cond delay="0"/>
                                  </p:stCondLst>
                                  <p:childTnLst>
                                    <p:set>
                                      <p:cBhvr>
                                        <p:cTn id="39" dur="1" fill="hold">
                                          <p:stCondLst>
                                            <p:cond delay="0"/>
                                          </p:stCondLst>
                                        </p:cTn>
                                        <p:tgtEl>
                                          <p:spTgt spid="12"/>
                                        </p:tgtEl>
                                        <p:attrNameLst>
                                          <p:attrName>style.visibility</p:attrName>
                                        </p:attrNameLst>
                                      </p:cBhvr>
                                      <p:to>
                                        <p:strVal val="hidden"/>
                                      </p:to>
                                    </p:set>
                                  </p:childTnLst>
                                </p:cTn>
                              </p:par>
                              <p:par>
                                <p:cTn id="40" presetID="1" presetClass="entr" presetSubtype="0" fill="hold" nodeType="with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2" nodeType="withEffect">
                                  <p:stCondLst>
                                    <p:cond delay="0"/>
                                  </p:stCondLst>
                                  <p:childTnLst>
                                    <p:set>
                                      <p:cBhvr>
                                        <p:cTn id="43" dur="1" fill="hold">
                                          <p:stCondLst>
                                            <p:cond delay="0"/>
                                          </p:stCondLst>
                                        </p:cTn>
                                        <p:tgtEl>
                                          <p:spTgt spid="11"/>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3" nodeType="clickEffect">
                                  <p:stCondLst>
                                    <p:cond delay="0"/>
                                  </p:stCondLst>
                                  <p:childTnLst>
                                    <p:set>
                                      <p:cBhvr>
                                        <p:cTn id="49" dur="1" fill="hold">
                                          <p:stCondLst>
                                            <p:cond delay="0"/>
                                          </p:stCondLst>
                                        </p:cTn>
                                        <p:tgtEl>
                                          <p:spTgt spid="11"/>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10"/>
                                        </p:tgtEl>
                                        <p:attrNameLst>
                                          <p:attrName>style.visibility</p:attrName>
                                        </p:attrNameLst>
                                      </p:cBhvr>
                                      <p:to>
                                        <p:strVal val="hidden"/>
                                      </p:to>
                                    </p:set>
                                  </p:childTnLst>
                                </p:cTn>
                              </p:par>
                              <p:par>
                                <p:cTn id="52" presetID="1" presetClass="entr" presetSubtype="0" fill="hold" nodeType="withEffect">
                                  <p:stCondLst>
                                    <p:cond delay="0"/>
                                  </p:stCondLst>
                                  <p:childTnLst>
                                    <p:set>
                                      <p:cBhvr>
                                        <p:cTn id="5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6" presetClass="emph" presetSubtype="0" fill="hold" nodeType="clickEffect">
                                  <p:stCondLst>
                                    <p:cond delay="0"/>
                                  </p:stCondLst>
                                  <p:childTnLst>
                                    <p:animScale>
                                      <p:cBhvr>
                                        <p:cTn id="57" dur="2000" fill="hold"/>
                                        <p:tgtEl>
                                          <p:spTgt spid="205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8" grpId="0"/>
      <p:bldP spid="8" grpId="1"/>
      <p:bldP spid="10" grpId="0"/>
      <p:bldP spid="10" grpId="1"/>
      <p:bldP spid="11" grpId="0"/>
      <p:bldP spid="11" grpId="1"/>
      <p:bldP spid="11" grpId="2"/>
      <p:bldP spid="11" grpId="3"/>
      <p:bldP spid="12" grpId="0"/>
      <p:bldP spid="1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training</a:t>
            </a:r>
            <a:endParaRPr lang="en-US" dirty="0"/>
          </a:p>
        </p:txBody>
      </p:sp>
      <p:sp>
        <p:nvSpPr>
          <p:cNvPr id="3" name="Content Placeholder 2"/>
          <p:cNvSpPr>
            <a:spLocks noGrp="1"/>
          </p:cNvSpPr>
          <p:nvPr>
            <p:ph idx="1"/>
          </p:nvPr>
        </p:nvSpPr>
        <p:spPr/>
        <p:txBody>
          <a:bodyPr/>
          <a:lstStyle/>
          <a:p>
            <a:r>
              <a:rPr lang="en-US" dirty="0" smtClean="0"/>
              <a:t>Estimate     with structured SVM framework</a:t>
            </a:r>
          </a:p>
          <a:p>
            <a:endParaRPr lang="en-US" sz="2800" dirty="0"/>
          </a:p>
          <a:p>
            <a:endParaRPr lang="en-US" sz="2800" dirty="0" smtClean="0"/>
          </a:p>
          <a:p>
            <a:endParaRPr lang="en-US" sz="2800" dirty="0"/>
          </a:p>
          <a:p>
            <a:endParaRPr lang="en-US" dirty="0" smtClean="0"/>
          </a:p>
          <a:p>
            <a:pPr lvl="1"/>
            <a:r>
              <a:rPr lang="en-US" dirty="0" smtClean="0"/>
              <a:t>Margin:                         measure error between prediction          and ground-truth </a:t>
            </a:r>
            <a:endParaRPr lang="en-US" dirty="0"/>
          </a:p>
        </p:txBody>
      </p:sp>
      <p:pic>
        <p:nvPicPr>
          <p:cNvPr id="5" name="Picture 4"/>
          <p:cNvPicPr>
            <a:picLocks noChangeAspect="1"/>
          </p:cNvPicPr>
          <p:nvPr/>
        </p:nvPicPr>
        <p:blipFill>
          <a:blip r:embed="rId3"/>
          <a:stretch>
            <a:fillRect/>
          </a:stretch>
        </p:blipFill>
        <p:spPr>
          <a:xfrm>
            <a:off x="1715690" y="2132330"/>
            <a:ext cx="5712619" cy="2083667"/>
          </a:xfrm>
          <a:prstGeom prst="rect">
            <a:avLst/>
          </a:prstGeom>
        </p:spPr>
      </p:pic>
      <p:pic>
        <p:nvPicPr>
          <p:cNvPr id="6" name="Picture 5"/>
          <p:cNvPicPr>
            <a:picLocks noChangeAspect="1"/>
          </p:cNvPicPr>
          <p:nvPr/>
        </p:nvPicPr>
        <p:blipFill>
          <a:blip r:embed="rId4"/>
          <a:stretch>
            <a:fillRect/>
          </a:stretch>
        </p:blipFill>
        <p:spPr>
          <a:xfrm>
            <a:off x="2514600" y="4383246"/>
            <a:ext cx="1828800" cy="364881"/>
          </a:xfrm>
          <a:prstGeom prst="rect">
            <a:avLst/>
          </a:prstGeom>
        </p:spPr>
      </p:pic>
      <p:pic>
        <p:nvPicPr>
          <p:cNvPr id="7" name="Picture 6"/>
          <p:cNvPicPr>
            <a:picLocks noChangeAspect="1"/>
          </p:cNvPicPr>
          <p:nvPr/>
        </p:nvPicPr>
        <p:blipFill>
          <a:blip r:embed="rId5"/>
          <a:stretch>
            <a:fillRect/>
          </a:stretch>
        </p:blipFill>
        <p:spPr>
          <a:xfrm>
            <a:off x="2819400" y="4777895"/>
            <a:ext cx="672570" cy="403542"/>
          </a:xfrm>
          <a:prstGeom prst="rect">
            <a:avLst/>
          </a:prstGeom>
        </p:spPr>
      </p:pic>
      <p:pic>
        <p:nvPicPr>
          <p:cNvPr id="8" name="Picture 7"/>
          <p:cNvPicPr>
            <a:picLocks noChangeAspect="1"/>
          </p:cNvPicPr>
          <p:nvPr/>
        </p:nvPicPr>
        <p:blipFill>
          <a:blip r:embed="rId6"/>
          <a:stretch>
            <a:fillRect/>
          </a:stretch>
        </p:blipFill>
        <p:spPr>
          <a:xfrm>
            <a:off x="6185263" y="4842103"/>
            <a:ext cx="1066800" cy="303486"/>
          </a:xfrm>
          <a:prstGeom prst="rect">
            <a:avLst/>
          </a:prstGeom>
        </p:spPr>
      </p:pic>
      <p:pic>
        <p:nvPicPr>
          <p:cNvPr id="4" name="Picture 3"/>
          <p:cNvPicPr>
            <a:picLocks noChangeAspect="1"/>
          </p:cNvPicPr>
          <p:nvPr/>
        </p:nvPicPr>
        <p:blipFill>
          <a:blip r:embed="rId7"/>
          <a:stretch>
            <a:fillRect/>
          </a:stretch>
        </p:blipFill>
        <p:spPr>
          <a:xfrm>
            <a:off x="2381794" y="1788334"/>
            <a:ext cx="285206" cy="252715"/>
          </a:xfrm>
          <a:prstGeom prst="rect">
            <a:avLst/>
          </a:prstGeom>
        </p:spPr>
      </p:pic>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97945" y="5420464"/>
            <a:ext cx="6067425" cy="387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Date Placeholder 8"/>
          <p:cNvSpPr>
            <a:spLocks noGrp="1"/>
          </p:cNvSpPr>
          <p:nvPr>
            <p:ph type="dt" sz="half" idx="10"/>
          </p:nvPr>
        </p:nvSpPr>
        <p:spPr/>
        <p:txBody>
          <a:bodyPr/>
          <a:lstStyle/>
          <a:p>
            <a:fld id="{AC26866B-C7FF-4267-BC76-56D5202ADA78}" type="datetime1">
              <a:rPr lang="en-US" smtClean="0"/>
              <a:t>6/17/2014</a:t>
            </a:fld>
            <a:endParaRPr lang="en-US"/>
          </a:p>
        </p:txBody>
      </p:sp>
      <p:sp>
        <p:nvSpPr>
          <p:cNvPr id="10" name="Footer Placeholder 9"/>
          <p:cNvSpPr>
            <a:spLocks noGrp="1"/>
          </p:cNvSpPr>
          <p:nvPr>
            <p:ph type="ftr" sz="quarter" idx="11"/>
          </p:nvPr>
        </p:nvSpPr>
        <p:spPr/>
        <p:txBody>
          <a:bodyPr/>
          <a:lstStyle/>
          <a:p>
            <a:r>
              <a:rPr lang="en-US" smtClean="0"/>
              <a:t>SIGIR'2014 @ Gold Coast</a:t>
            </a:r>
            <a:endParaRPr lang="en-US"/>
          </a:p>
        </p:txBody>
      </p:sp>
      <p:sp>
        <p:nvSpPr>
          <p:cNvPr id="11" name="Slide Number Placeholder 10"/>
          <p:cNvSpPr>
            <a:spLocks noGrp="1"/>
          </p:cNvSpPr>
          <p:nvPr>
            <p:ph type="sldNum" sz="quarter" idx="12"/>
          </p:nvPr>
        </p:nvSpPr>
        <p:spPr/>
        <p:txBody>
          <a:bodyPr/>
          <a:lstStyle/>
          <a:p>
            <a:fld id="{AE494217-ED9B-45E5-BEFB-A5BA51F79344}" type="slidenum">
              <a:rPr lang="en-US" smtClean="0"/>
              <a:t>11</a:t>
            </a:fld>
            <a:endParaRPr lang="en-US"/>
          </a:p>
        </p:txBody>
      </p:sp>
    </p:spTree>
    <p:extLst>
      <p:ext uri="{BB962C8B-B14F-4D97-AF65-F5344CB8AC3E}">
        <p14:creationId xmlns:p14="http://schemas.microsoft.com/office/powerpoint/2010/main" val="370002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Task satisfaction prediction evaluation</a:t>
            </a:r>
            <a:endParaRPr lang="en-US" dirty="0"/>
          </a:p>
        </p:txBody>
      </p:sp>
      <p:sp>
        <p:nvSpPr>
          <p:cNvPr id="3" name="Content Placeholder 2"/>
          <p:cNvSpPr>
            <a:spLocks noGrp="1"/>
          </p:cNvSpPr>
          <p:nvPr>
            <p:ph idx="1"/>
          </p:nvPr>
        </p:nvSpPr>
        <p:spPr>
          <a:xfrm>
            <a:off x="457200" y="1600200"/>
            <a:ext cx="7848600" cy="4525963"/>
          </a:xfrm>
        </p:spPr>
        <p:txBody>
          <a:bodyPr>
            <a:normAutofit/>
          </a:bodyPr>
          <a:lstStyle/>
          <a:p>
            <a:r>
              <a:rPr lang="en-US" sz="2800" dirty="0" smtClean="0"/>
              <a:t>Evaluation data sets</a:t>
            </a:r>
          </a:p>
          <a:p>
            <a:pPr lvl="1"/>
            <a:r>
              <a:rPr lang="en-US" sz="2400" dirty="0" smtClean="0"/>
              <a:t>Toolbar data </a:t>
            </a:r>
            <a:r>
              <a:rPr lang="en-US" sz="2400" baseline="30000" dirty="0" smtClean="0"/>
              <a:t>[Hassan et al. CIKM’11]</a:t>
            </a:r>
          </a:p>
          <a:p>
            <a:pPr lvl="2"/>
            <a:r>
              <a:rPr lang="en-US" sz="2000" dirty="0" smtClean="0"/>
              <a:t>Explicit ratings of satisfaction from actual IE users</a:t>
            </a:r>
          </a:p>
          <a:p>
            <a:pPr lvl="1"/>
            <a:r>
              <a:rPr lang="en-US" sz="2400" dirty="0" smtClean="0"/>
              <a:t>“Find It if You Can” game </a:t>
            </a:r>
            <a:r>
              <a:rPr lang="en-US" sz="2400" baseline="30000" dirty="0" smtClean="0"/>
              <a:t>[Ageev, et al. SIGIR’11]</a:t>
            </a:r>
          </a:p>
          <a:p>
            <a:pPr lvl="2"/>
            <a:r>
              <a:rPr lang="en-US" sz="2000" dirty="0" smtClean="0"/>
              <a:t>Controlled experiment with editor-annotated action &amp; task satisfaction labels</a:t>
            </a:r>
          </a:p>
          <a:p>
            <a:pPr lvl="1"/>
            <a:r>
              <a:rPr lang="en-US" sz="2400" dirty="0" smtClean="0"/>
              <a:t>Search log data</a:t>
            </a:r>
          </a:p>
          <a:p>
            <a:pPr lvl="2"/>
            <a:r>
              <a:rPr lang="en-US" sz="2000" dirty="0" smtClean="0"/>
              <a:t>4-month Bing search log</a:t>
            </a:r>
          </a:p>
          <a:p>
            <a:pPr lvl="2"/>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347537358"/>
              </p:ext>
            </p:extLst>
          </p:nvPr>
        </p:nvGraphicFramePr>
        <p:xfrm>
          <a:off x="1295400" y="4968240"/>
          <a:ext cx="6934199" cy="1584960"/>
        </p:xfrm>
        <a:graphic>
          <a:graphicData uri="http://schemas.openxmlformats.org/drawingml/2006/table">
            <a:tbl>
              <a:tblPr firstRow="1" bandRow="1">
                <a:tableStyleId>{9D7B26C5-4107-4FEC-AEDC-1716B250A1EF}</a:tableStyleId>
              </a:tblPr>
              <a:tblGrid>
                <a:gridCol w="1600200"/>
                <a:gridCol w="1097648"/>
                <a:gridCol w="1112152"/>
                <a:gridCol w="1828800"/>
                <a:gridCol w="1295399"/>
              </a:tblGrid>
              <a:tr h="243840">
                <a:tc>
                  <a:txBody>
                    <a:bodyPr/>
                    <a:lstStyle/>
                    <a:p>
                      <a:pPr algn="ctr"/>
                      <a:endParaRPr lang="en-US" sz="2000" dirty="0"/>
                    </a:p>
                  </a:txBody>
                  <a:tcPr marL="68580" marR="68580">
                    <a:lnT w="28575" cap="flat" cmpd="sng" algn="ctr">
                      <a:solidFill>
                        <a:schemeClr val="tx1"/>
                      </a:solidFill>
                      <a:prstDash val="solid"/>
                      <a:round/>
                      <a:headEnd type="none" w="med" len="med"/>
                      <a:tailEnd type="none" w="med" len="med"/>
                    </a:lnT>
                  </a:tcPr>
                </a:tc>
                <a:tc>
                  <a:txBody>
                    <a:bodyPr/>
                    <a:lstStyle/>
                    <a:p>
                      <a:pPr algn="ctr"/>
                      <a:r>
                        <a:rPr lang="en-US" sz="2000" dirty="0" smtClean="0"/>
                        <a:t># User </a:t>
                      </a:r>
                      <a:endParaRPr lang="en-US" sz="2000" dirty="0"/>
                    </a:p>
                  </a:txBody>
                  <a:tcPr marL="68580" marR="68580">
                    <a:lnT w="28575" cap="flat" cmpd="sng" algn="ctr">
                      <a:solidFill>
                        <a:schemeClr val="tx1"/>
                      </a:solidFill>
                      <a:prstDash val="solid"/>
                      <a:round/>
                      <a:headEnd type="none" w="med" len="med"/>
                      <a:tailEnd type="none" w="med" len="med"/>
                    </a:lnT>
                  </a:tcPr>
                </a:tc>
                <a:tc>
                  <a:txBody>
                    <a:bodyPr/>
                    <a:lstStyle/>
                    <a:p>
                      <a:pPr algn="ctr"/>
                      <a:r>
                        <a:rPr lang="en-US" sz="2000" dirty="0" smtClean="0"/>
                        <a:t># Tasks</a:t>
                      </a:r>
                      <a:endParaRPr lang="en-US" sz="2000" dirty="0"/>
                    </a:p>
                  </a:txBody>
                  <a:tcPr marL="68580" marR="68580">
                    <a:lnT w="28575" cap="flat" cmpd="sng" algn="ctr">
                      <a:solidFill>
                        <a:schemeClr val="tx1"/>
                      </a:solidFill>
                      <a:prstDash val="solid"/>
                      <a:round/>
                      <a:headEnd type="none" w="med" len="med"/>
                      <a:tailEnd type="none" w="med" len="med"/>
                    </a:lnT>
                  </a:tcPr>
                </a:tc>
                <a:tc>
                  <a:txBody>
                    <a:bodyPr/>
                    <a:lstStyle/>
                    <a:p>
                      <a:pPr algn="ctr"/>
                      <a:r>
                        <a:rPr lang="en-US" sz="2000" dirty="0" smtClean="0"/>
                        <a:t>Length of task</a:t>
                      </a:r>
                      <a:endParaRPr lang="en-US" sz="2000" dirty="0"/>
                    </a:p>
                  </a:txBody>
                  <a:tcPr marL="68580" marR="68580">
                    <a:lnT w="28575" cap="flat" cmpd="sng" algn="ctr">
                      <a:solidFill>
                        <a:schemeClr val="tx1"/>
                      </a:solidFill>
                      <a:prstDash val="solid"/>
                      <a:round/>
                      <a:headEnd type="none" w="med" len="med"/>
                      <a:tailEnd type="none" w="med" len="med"/>
                    </a:lnT>
                  </a:tcPr>
                </a:tc>
                <a:tc>
                  <a:txBody>
                    <a:bodyPr/>
                    <a:lstStyle/>
                    <a:p>
                      <a:pPr algn="ctr"/>
                      <a:r>
                        <a:rPr lang="en-US" sz="2000" dirty="0" smtClean="0"/>
                        <a:t>SAT/DSAT</a:t>
                      </a:r>
                      <a:endParaRPr lang="en-US" sz="2000" dirty="0"/>
                    </a:p>
                  </a:txBody>
                  <a:tcPr marL="68580" marR="68580">
                    <a:lnT w="28575" cap="flat" cmpd="sng" algn="ctr">
                      <a:solidFill>
                        <a:schemeClr val="tx1"/>
                      </a:solidFill>
                      <a:prstDash val="solid"/>
                      <a:round/>
                      <a:headEnd type="none" w="med" len="med"/>
                      <a:tailEnd type="none" w="med" len="med"/>
                    </a:lnT>
                  </a:tcPr>
                </a:tc>
              </a:tr>
              <a:tr h="370840">
                <a:tc>
                  <a:txBody>
                    <a:bodyPr/>
                    <a:lstStyle/>
                    <a:p>
                      <a:pPr algn="ctr"/>
                      <a:r>
                        <a:rPr lang="en-US" sz="2000" b="1" dirty="0" smtClean="0"/>
                        <a:t>Toolbar data</a:t>
                      </a:r>
                      <a:endParaRPr lang="en-US" sz="2000" b="1" dirty="0"/>
                    </a:p>
                  </a:txBody>
                  <a:tcPr marL="68580" marR="68580">
                    <a:noFill/>
                  </a:tcPr>
                </a:tc>
                <a:tc>
                  <a:txBody>
                    <a:bodyPr/>
                    <a:lstStyle/>
                    <a:p>
                      <a:pPr algn="ctr"/>
                      <a:r>
                        <a:rPr lang="en-US" sz="2000" dirty="0" smtClean="0"/>
                        <a:t>153</a:t>
                      </a:r>
                      <a:endParaRPr lang="en-US" sz="2000" dirty="0"/>
                    </a:p>
                  </a:txBody>
                  <a:tcPr marL="68580" marR="68580">
                    <a:noFill/>
                  </a:tcPr>
                </a:tc>
                <a:tc>
                  <a:txBody>
                    <a:bodyPr/>
                    <a:lstStyle/>
                    <a:p>
                      <a:pPr algn="ctr"/>
                      <a:r>
                        <a:rPr lang="en-US" sz="2000" dirty="0" smtClean="0"/>
                        <a:t>7306</a:t>
                      </a:r>
                      <a:endParaRPr lang="en-US" sz="2000" dirty="0"/>
                    </a:p>
                  </a:txBody>
                  <a:tcPr marL="68580" marR="68580">
                    <a:noFill/>
                  </a:tcPr>
                </a:tc>
                <a:tc>
                  <a:txBody>
                    <a:bodyPr/>
                    <a:lstStyle/>
                    <a:p>
                      <a:pPr algn="ctr"/>
                      <a:r>
                        <a:rPr lang="en-US" sz="2000" dirty="0" smtClean="0"/>
                        <a:t>5.2+/-6.6</a:t>
                      </a:r>
                      <a:endParaRPr lang="en-US" sz="2000" dirty="0"/>
                    </a:p>
                  </a:txBody>
                  <a:tcPr marL="68580" marR="68580">
                    <a:noFill/>
                  </a:tcPr>
                </a:tc>
                <a:tc>
                  <a:txBody>
                    <a:bodyPr/>
                    <a:lstStyle/>
                    <a:p>
                      <a:pPr algn="ctr"/>
                      <a:r>
                        <a:rPr lang="en-US" sz="2000" dirty="0" smtClean="0"/>
                        <a:t>6.84:1</a:t>
                      </a:r>
                      <a:endParaRPr lang="en-US" sz="2000" dirty="0"/>
                    </a:p>
                  </a:txBody>
                  <a:tcPr marL="68580" marR="68580">
                    <a:noFill/>
                  </a:tcPr>
                </a:tc>
              </a:tr>
              <a:tr h="370840">
                <a:tc>
                  <a:txBody>
                    <a:bodyPr/>
                    <a:lstStyle/>
                    <a:p>
                      <a:pPr algn="ctr"/>
                      <a:r>
                        <a:rPr lang="en-US" sz="2000" b="1" dirty="0" smtClean="0"/>
                        <a:t>Contest data</a:t>
                      </a:r>
                      <a:endParaRPr lang="en-US" sz="2000" b="1" dirty="0"/>
                    </a:p>
                  </a:txBody>
                  <a:tcPr marL="68580" marR="68580"/>
                </a:tc>
                <a:tc>
                  <a:txBody>
                    <a:bodyPr/>
                    <a:lstStyle/>
                    <a:p>
                      <a:pPr algn="ctr"/>
                      <a:r>
                        <a:rPr lang="en-US" sz="2000" dirty="0" smtClean="0"/>
                        <a:t>156</a:t>
                      </a:r>
                      <a:endParaRPr lang="en-US" sz="2000" dirty="0"/>
                    </a:p>
                  </a:txBody>
                  <a:tcPr marL="68580" marR="68580"/>
                </a:tc>
                <a:tc>
                  <a:txBody>
                    <a:bodyPr/>
                    <a:lstStyle/>
                    <a:p>
                      <a:pPr algn="ctr"/>
                      <a:r>
                        <a:rPr lang="en-US" sz="2000" dirty="0" smtClean="0"/>
                        <a:t>1487</a:t>
                      </a:r>
                      <a:endParaRPr lang="en-US" sz="2000" dirty="0"/>
                    </a:p>
                  </a:txBody>
                  <a:tcPr marL="68580" marR="68580"/>
                </a:tc>
                <a:tc>
                  <a:txBody>
                    <a:bodyPr/>
                    <a:lstStyle/>
                    <a:p>
                      <a:pPr algn="ctr"/>
                      <a:r>
                        <a:rPr lang="en-US" sz="2000" dirty="0" smtClean="0"/>
                        <a:t>6.2+/-5.9</a:t>
                      </a:r>
                      <a:endParaRPr lang="en-US" sz="2000" dirty="0"/>
                    </a:p>
                  </a:txBody>
                  <a:tcPr marL="68580" marR="68580"/>
                </a:tc>
                <a:tc>
                  <a:txBody>
                    <a:bodyPr/>
                    <a:lstStyle/>
                    <a:p>
                      <a:pPr algn="ctr"/>
                      <a:r>
                        <a:rPr lang="en-US" sz="2000" dirty="0" smtClean="0"/>
                        <a:t>6.70:1</a:t>
                      </a:r>
                      <a:endParaRPr lang="en-US" sz="2000" dirty="0"/>
                    </a:p>
                  </a:txBody>
                  <a:tcPr marL="68580" marR="68580"/>
                </a:tc>
              </a:tr>
              <a:tr h="370840">
                <a:tc>
                  <a:txBody>
                    <a:bodyPr/>
                    <a:lstStyle/>
                    <a:p>
                      <a:pPr algn="ctr"/>
                      <a:r>
                        <a:rPr lang="en-US" sz="2000" b="1" dirty="0" smtClean="0"/>
                        <a:t>Search Log</a:t>
                      </a:r>
                      <a:endParaRPr lang="en-US" sz="2000" b="1" dirty="0"/>
                    </a:p>
                  </a:txBody>
                  <a:tcPr marL="68580" marR="68580">
                    <a:lnB w="28575" cap="flat" cmpd="sng" algn="ctr">
                      <a:solidFill>
                        <a:schemeClr val="tx1"/>
                      </a:solidFill>
                      <a:prstDash val="solid"/>
                      <a:round/>
                      <a:headEnd type="none" w="med" len="med"/>
                      <a:tailEnd type="none" w="med" len="med"/>
                    </a:lnB>
                    <a:noFill/>
                  </a:tcPr>
                </a:tc>
                <a:tc>
                  <a:txBody>
                    <a:bodyPr/>
                    <a:lstStyle/>
                    <a:p>
                      <a:pPr algn="ctr"/>
                      <a:r>
                        <a:rPr lang="en-US" sz="2000" dirty="0" smtClean="0"/>
                        <a:t>2.4M</a:t>
                      </a:r>
                      <a:endParaRPr lang="en-US" sz="2000" dirty="0"/>
                    </a:p>
                  </a:txBody>
                  <a:tcPr marL="68580" marR="68580">
                    <a:lnB w="28575" cap="flat" cmpd="sng" algn="ctr">
                      <a:solidFill>
                        <a:schemeClr val="tx1"/>
                      </a:solidFill>
                      <a:prstDash val="solid"/>
                      <a:round/>
                      <a:headEnd type="none" w="med" len="med"/>
                      <a:tailEnd type="none" w="med" len="med"/>
                    </a:lnB>
                    <a:noFill/>
                  </a:tcPr>
                </a:tc>
                <a:tc>
                  <a:txBody>
                    <a:bodyPr/>
                    <a:lstStyle/>
                    <a:p>
                      <a:pPr algn="ctr"/>
                      <a:r>
                        <a:rPr lang="en-US" sz="2000" dirty="0" smtClean="0"/>
                        <a:t>7.7M</a:t>
                      </a:r>
                      <a:endParaRPr lang="en-US" sz="2000" dirty="0"/>
                    </a:p>
                  </a:txBody>
                  <a:tcPr marL="68580" marR="68580">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7.1+/-11.8</a:t>
                      </a:r>
                      <a:endParaRPr lang="en-US" sz="2000" dirty="0"/>
                    </a:p>
                  </a:txBody>
                  <a:tcPr marL="68580" marR="68580">
                    <a:lnB w="28575" cap="flat" cmpd="sng" algn="ctr">
                      <a:solidFill>
                        <a:schemeClr val="tx1"/>
                      </a:solidFill>
                      <a:prstDash val="solid"/>
                      <a:round/>
                      <a:headEnd type="none" w="med" len="med"/>
                      <a:tailEnd type="none" w="med" len="med"/>
                    </a:lnB>
                    <a:noFill/>
                  </a:tcPr>
                </a:tc>
                <a:tc>
                  <a:txBody>
                    <a:bodyPr/>
                    <a:lstStyle/>
                    <a:p>
                      <a:pPr algn="ctr"/>
                      <a:r>
                        <a:rPr lang="en-US" sz="2000" dirty="0" smtClean="0"/>
                        <a:t>-</a:t>
                      </a:r>
                      <a:endParaRPr lang="en-US" sz="2000" dirty="0"/>
                    </a:p>
                  </a:txBody>
                  <a:tcPr marL="68580" marR="68580">
                    <a:lnB w="28575" cap="flat" cmpd="sng" algn="ctr">
                      <a:solidFill>
                        <a:schemeClr val="tx1"/>
                      </a:solidFill>
                      <a:prstDash val="solid"/>
                      <a:round/>
                      <a:headEnd type="none" w="med" len="med"/>
                      <a:tailEnd type="none" w="med" len="med"/>
                    </a:lnB>
                    <a:noFill/>
                  </a:tcPr>
                </a:tc>
              </a:tr>
            </a:tbl>
          </a:graphicData>
        </a:graphic>
      </p:graphicFrame>
      <p:sp>
        <p:nvSpPr>
          <p:cNvPr id="5" name="Date Placeholder 4"/>
          <p:cNvSpPr>
            <a:spLocks noGrp="1"/>
          </p:cNvSpPr>
          <p:nvPr>
            <p:ph type="dt" sz="half" idx="10"/>
          </p:nvPr>
        </p:nvSpPr>
        <p:spPr/>
        <p:txBody>
          <a:bodyPr/>
          <a:lstStyle/>
          <a:p>
            <a:fld id="{0FDC5154-3FFD-400C-81BE-A372CE89738B}" type="datetime1">
              <a:rPr lang="en-US" smtClean="0"/>
              <a:t>6/17/2014</a:t>
            </a:fld>
            <a:endParaRPr lang="en-US"/>
          </a:p>
        </p:txBody>
      </p:sp>
      <p:sp>
        <p:nvSpPr>
          <p:cNvPr id="6" name="Footer Placeholder 5"/>
          <p:cNvSpPr>
            <a:spLocks noGrp="1"/>
          </p:cNvSpPr>
          <p:nvPr>
            <p:ph type="ftr" sz="quarter" idx="11"/>
          </p:nvPr>
        </p:nvSpPr>
        <p:spPr/>
        <p:txBody>
          <a:bodyPr/>
          <a:lstStyle/>
          <a:p>
            <a:r>
              <a:rPr lang="en-US" smtClean="0"/>
              <a:t>SIGIR'2014 @ Gold Coast</a:t>
            </a:r>
            <a:endParaRPr lang="en-US"/>
          </a:p>
        </p:txBody>
      </p:sp>
      <p:sp>
        <p:nvSpPr>
          <p:cNvPr id="7" name="Slide Number Placeholder 6"/>
          <p:cNvSpPr>
            <a:spLocks noGrp="1"/>
          </p:cNvSpPr>
          <p:nvPr>
            <p:ph type="sldNum" sz="quarter" idx="12"/>
          </p:nvPr>
        </p:nvSpPr>
        <p:spPr/>
        <p:txBody>
          <a:bodyPr/>
          <a:lstStyle/>
          <a:p>
            <a:fld id="{AE494217-ED9B-45E5-BEFB-A5BA51F79344}" type="slidenum">
              <a:rPr lang="en-US" smtClean="0"/>
              <a:t>12</a:t>
            </a:fld>
            <a:endParaRPr lang="en-US"/>
          </a:p>
        </p:txBody>
      </p:sp>
    </p:spTree>
    <p:extLst>
      <p:ext uri="{BB962C8B-B14F-4D97-AF65-F5344CB8AC3E}">
        <p14:creationId xmlns:p14="http://schemas.microsoft.com/office/powerpoint/2010/main" val="4215361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Task satisfaction prediction evaluation</a:t>
            </a:r>
          </a:p>
        </p:txBody>
      </p:sp>
      <p:sp>
        <p:nvSpPr>
          <p:cNvPr id="3" name="Content Placeholder 2"/>
          <p:cNvSpPr>
            <a:spLocks noGrp="1"/>
          </p:cNvSpPr>
          <p:nvPr>
            <p:ph idx="1"/>
          </p:nvPr>
        </p:nvSpPr>
        <p:spPr/>
        <p:txBody>
          <a:bodyPr>
            <a:normAutofit lnSpcReduction="10000"/>
          </a:bodyPr>
          <a:lstStyle/>
          <a:p>
            <a:r>
              <a:rPr lang="en-US" dirty="0" smtClean="0"/>
              <a:t>Baselines</a:t>
            </a:r>
          </a:p>
          <a:p>
            <a:pPr lvl="1"/>
            <a:r>
              <a:rPr lang="en-US" dirty="0"/>
              <a:t> Markov Model Likelihood (MML) </a:t>
            </a:r>
            <a:r>
              <a:rPr lang="en-US" baseline="30000" dirty="0"/>
              <a:t>[Hassan et al. WSDM'10]</a:t>
            </a:r>
            <a:endParaRPr lang="en-US" baseline="30000" dirty="0" smtClean="0"/>
          </a:p>
          <a:p>
            <a:pPr lvl="2"/>
            <a:r>
              <a:rPr lang="en-US" dirty="0" smtClean="0"/>
              <a:t>Likelihood </a:t>
            </a:r>
            <a:r>
              <a:rPr lang="en-US" dirty="0"/>
              <a:t>ratio of </a:t>
            </a:r>
            <a:r>
              <a:rPr lang="en-US" dirty="0" smtClean="0"/>
              <a:t>input </a:t>
            </a:r>
            <a:r>
              <a:rPr lang="en-US" dirty="0"/>
              <a:t>search action sequence between first-order satisfying and unsatisfying transition </a:t>
            </a:r>
            <a:r>
              <a:rPr lang="en-US" dirty="0" smtClean="0"/>
              <a:t>models</a:t>
            </a:r>
          </a:p>
          <a:p>
            <a:pPr lvl="1"/>
            <a:r>
              <a:rPr lang="en-US" dirty="0" smtClean="0"/>
              <a:t>Logistic regression (</a:t>
            </a:r>
            <a:r>
              <a:rPr lang="en-US" dirty="0" err="1" smtClean="0"/>
              <a:t>LogiReg</a:t>
            </a:r>
            <a:r>
              <a:rPr lang="en-US" dirty="0" smtClean="0"/>
              <a:t>) </a:t>
            </a:r>
            <a:r>
              <a:rPr lang="en-US" baseline="30000" dirty="0" smtClean="0"/>
              <a:t>[</a:t>
            </a:r>
            <a:r>
              <a:rPr lang="en-US" baseline="30000" dirty="0" err="1"/>
              <a:t>Feild</a:t>
            </a:r>
            <a:r>
              <a:rPr lang="en-US" baseline="30000" dirty="0"/>
              <a:t> et al. SIGIR'10</a:t>
            </a:r>
            <a:r>
              <a:rPr lang="en-US" baseline="30000" dirty="0" smtClean="0"/>
              <a:t>]</a:t>
            </a:r>
          </a:p>
          <a:p>
            <a:pPr lvl="2"/>
            <a:r>
              <a:rPr lang="en-US" dirty="0" smtClean="0"/>
              <a:t>Binary classifier based on aggregated short-range features</a:t>
            </a:r>
          </a:p>
          <a:p>
            <a:pPr lvl="1"/>
            <a:r>
              <a:rPr lang="en-US" dirty="0" smtClean="0"/>
              <a:t>session-CRF </a:t>
            </a:r>
            <a:r>
              <a:rPr lang="en-US" baseline="30000" dirty="0"/>
              <a:t>[</a:t>
            </a:r>
            <a:r>
              <a:rPr lang="en-US" baseline="30000" dirty="0" err="1"/>
              <a:t>Ageev</a:t>
            </a:r>
            <a:r>
              <a:rPr lang="en-US" baseline="30000" dirty="0"/>
              <a:t>, et al. SIGIR’11</a:t>
            </a:r>
            <a:r>
              <a:rPr lang="en-US" baseline="30000" dirty="0" smtClean="0"/>
              <a:t>]</a:t>
            </a:r>
          </a:p>
          <a:p>
            <a:pPr lvl="2"/>
            <a:r>
              <a:rPr lang="en-US" b="1" i="1" dirty="0"/>
              <a:t>Assumption</a:t>
            </a:r>
            <a:r>
              <a:rPr lang="en-US" dirty="0"/>
              <a:t>: action-level satisfaction labels </a:t>
            </a:r>
            <a:r>
              <a:rPr lang="en-US" dirty="0" smtClean="0"/>
              <a:t>equaled to </a:t>
            </a:r>
            <a:r>
              <a:rPr lang="en-US" dirty="0"/>
              <a:t>the task-level label</a:t>
            </a:r>
          </a:p>
        </p:txBody>
      </p:sp>
      <p:sp>
        <p:nvSpPr>
          <p:cNvPr id="4" name="Date Placeholder 3"/>
          <p:cNvSpPr>
            <a:spLocks noGrp="1"/>
          </p:cNvSpPr>
          <p:nvPr>
            <p:ph type="dt" sz="half" idx="10"/>
          </p:nvPr>
        </p:nvSpPr>
        <p:spPr/>
        <p:txBody>
          <a:bodyPr/>
          <a:lstStyle/>
          <a:p>
            <a:fld id="{A3C55A27-44D2-4457-9098-0A55BE6FF073}"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13</a:t>
            </a:fld>
            <a:endParaRPr lang="en-US"/>
          </a:p>
        </p:txBody>
      </p:sp>
    </p:spTree>
    <p:extLst>
      <p:ext uri="{BB962C8B-B14F-4D97-AF65-F5344CB8AC3E}">
        <p14:creationId xmlns:p14="http://schemas.microsoft.com/office/powerpoint/2010/main" val="2132919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Task-level satisfaction prediction performance</a:t>
            </a:r>
            <a:endParaRPr lang="en-US" sz="3400" dirty="0"/>
          </a:p>
        </p:txBody>
      </p:sp>
      <p:sp>
        <p:nvSpPr>
          <p:cNvPr id="3" name="Content Placeholder 2"/>
          <p:cNvSpPr>
            <a:spLocks noGrp="1"/>
          </p:cNvSpPr>
          <p:nvPr>
            <p:ph idx="1"/>
          </p:nvPr>
        </p:nvSpPr>
        <p:spPr/>
        <p:txBody>
          <a:bodyPr/>
          <a:lstStyle/>
          <a:p>
            <a:r>
              <a:rPr lang="en-US" dirty="0" smtClean="0"/>
              <a:t>Toolbar data set</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078690920"/>
              </p:ext>
            </p:extLst>
          </p:nvPr>
        </p:nvGraphicFramePr>
        <p:xfrm>
          <a:off x="1578430" y="2590800"/>
          <a:ext cx="6553200" cy="2377440"/>
        </p:xfrm>
        <a:graphic>
          <a:graphicData uri="http://schemas.openxmlformats.org/drawingml/2006/table">
            <a:tbl>
              <a:tblPr firstRow="1" bandRow="1">
                <a:tableStyleId>{8EC20E35-A176-4012-BC5E-935CFFF8708E}</a:tableStyleId>
              </a:tblPr>
              <a:tblGrid>
                <a:gridCol w="1572653"/>
                <a:gridCol w="1235861"/>
                <a:gridCol w="1248229"/>
                <a:gridCol w="1170214"/>
                <a:gridCol w="1326243"/>
              </a:tblGrid>
              <a:tr h="391886">
                <a:tc>
                  <a:txBody>
                    <a:bodyPr/>
                    <a:lstStyle/>
                    <a:p>
                      <a:pPr algn="ctr"/>
                      <a:endParaRPr lang="en-US" sz="2000" dirty="0"/>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Avg-</a:t>
                      </a:r>
                      <a:r>
                        <a:rPr lang="en-US" sz="2000" i="1" dirty="0" smtClean="0">
                          <a:solidFill>
                            <a:schemeClr val="tx1"/>
                          </a:solidFill>
                        </a:rPr>
                        <a:t>f</a:t>
                      </a:r>
                      <a:r>
                        <a:rPr lang="en-US" sz="2000" i="1" baseline="-25000" dirty="0" smtClean="0">
                          <a:solidFill>
                            <a:schemeClr val="tx1"/>
                          </a:solidFill>
                        </a:rPr>
                        <a:t>1</a:t>
                      </a:r>
                      <a:endParaRPr lang="en-US" sz="2000" i="1" baseline="-2500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T</a:t>
                      </a:r>
                      <a:r>
                        <a:rPr lang="en-US" sz="2000" baseline="30000" dirty="0" smtClean="0">
                          <a:solidFill>
                            <a:schemeClr val="tx1"/>
                          </a:solidFill>
                        </a:rPr>
                        <a:t>+</a:t>
                      </a:r>
                      <a:r>
                        <a:rPr lang="en-US" sz="2000" dirty="0" smtClean="0">
                          <a:solidFill>
                            <a:schemeClr val="tx1"/>
                          </a:solidFill>
                        </a:rPr>
                        <a:t>-</a:t>
                      </a:r>
                      <a:r>
                        <a:rPr lang="en-US" sz="2000" i="1" dirty="0" smtClean="0">
                          <a:solidFill>
                            <a:schemeClr val="tx1"/>
                          </a:solidFill>
                        </a:rPr>
                        <a:t>f</a:t>
                      </a:r>
                      <a:r>
                        <a:rPr lang="en-US" sz="2000" i="1" baseline="-25000" dirty="0" smtClean="0">
                          <a:solidFill>
                            <a:schemeClr val="tx1"/>
                          </a:solidFill>
                        </a:rPr>
                        <a:t>1</a:t>
                      </a:r>
                      <a:endParaRPr lang="en-US" sz="2000" i="1"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T</a:t>
                      </a:r>
                      <a:r>
                        <a:rPr lang="en-US" sz="2000" baseline="30000" dirty="0" smtClean="0">
                          <a:solidFill>
                            <a:schemeClr val="tx1"/>
                          </a:solidFill>
                        </a:rPr>
                        <a:t>-</a:t>
                      </a:r>
                      <a:r>
                        <a:rPr lang="en-US" sz="2000" dirty="0" smtClean="0">
                          <a:solidFill>
                            <a:schemeClr val="tx1"/>
                          </a:solidFill>
                        </a:rPr>
                        <a:t>-</a:t>
                      </a:r>
                      <a:r>
                        <a:rPr lang="en-US" sz="2000" i="1" dirty="0" smtClean="0">
                          <a:solidFill>
                            <a:schemeClr val="tx1"/>
                          </a:solidFill>
                        </a:rPr>
                        <a:t>f</a:t>
                      </a:r>
                      <a:r>
                        <a:rPr lang="en-US" sz="2000" i="1" baseline="-25000" dirty="0" smtClean="0">
                          <a:solidFill>
                            <a:schemeClr val="tx1"/>
                          </a:solidFill>
                        </a:rPr>
                        <a:t>1</a:t>
                      </a:r>
                      <a:endParaRPr lang="en-US" sz="2000" i="1"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Accuracy</a:t>
                      </a:r>
                      <a:endParaRPr lang="en-US" sz="200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r>
              <a:tr h="391886">
                <a:tc>
                  <a:txBody>
                    <a:bodyPr/>
                    <a:lstStyle/>
                    <a:p>
                      <a:pPr algn="ctr"/>
                      <a:r>
                        <a:rPr lang="en-US" sz="2000" b="1" dirty="0" smtClean="0"/>
                        <a:t>MML</a:t>
                      </a:r>
                      <a:endParaRPr lang="en-US" sz="2000" b="1" dirty="0"/>
                    </a:p>
                  </a:txBody>
                  <a:tcPr marL="68580" marR="68580" anchor="ctr">
                    <a:lnT w="12700" cap="flat" cmpd="sng" algn="ctr">
                      <a:solidFill>
                        <a:schemeClr val="tx1"/>
                      </a:solidFill>
                      <a:prstDash val="solid"/>
                      <a:round/>
                      <a:headEnd type="none" w="med" len="med"/>
                      <a:tailEnd type="none" w="med" len="med"/>
                    </a:lnT>
                    <a:noFill/>
                  </a:tcPr>
                </a:tc>
                <a:tc>
                  <a:txBody>
                    <a:bodyPr/>
                    <a:lstStyle/>
                    <a:p>
                      <a:pPr algn="ctr"/>
                      <a:r>
                        <a:rPr lang="en-US" sz="2000" b="0" i="0" dirty="0" smtClean="0">
                          <a:solidFill>
                            <a:schemeClr val="tx1"/>
                          </a:solidFill>
                        </a:rPr>
                        <a:t>0.707</a:t>
                      </a:r>
                    </a:p>
                  </a:txBody>
                  <a:tcPr marL="68580" marR="68580" anchor="ctr">
                    <a:lnT w="12700" cap="flat" cmpd="sng" algn="ctr">
                      <a:solidFill>
                        <a:schemeClr val="tx1"/>
                      </a:solidFill>
                      <a:prstDash val="solid"/>
                      <a:round/>
                      <a:headEnd type="none" w="med" len="med"/>
                      <a:tailEnd type="none" w="med" len="med"/>
                    </a:lnT>
                    <a:noFill/>
                  </a:tcPr>
                </a:tc>
                <a:tc>
                  <a:txBody>
                    <a:bodyPr/>
                    <a:lstStyle/>
                    <a:p>
                      <a:pPr algn="ctr"/>
                      <a:r>
                        <a:rPr lang="en-US" sz="2000" b="0" i="0" dirty="0" smtClean="0">
                          <a:solidFill>
                            <a:schemeClr val="tx1"/>
                          </a:solidFill>
                        </a:rPr>
                        <a:t>0.897</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noFill/>
                  </a:tcPr>
                </a:tc>
                <a:tc>
                  <a:txBody>
                    <a:bodyPr/>
                    <a:lstStyle/>
                    <a:p>
                      <a:pPr algn="ctr"/>
                      <a:r>
                        <a:rPr lang="en-US" sz="2000" b="0" i="0" dirty="0" smtClean="0">
                          <a:solidFill>
                            <a:schemeClr val="tx1"/>
                          </a:solidFill>
                        </a:rPr>
                        <a:t>0.518</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noFill/>
                  </a:tcPr>
                </a:tc>
                <a:tc>
                  <a:txBody>
                    <a:bodyPr/>
                    <a:lstStyle/>
                    <a:p>
                      <a:pPr algn="ctr"/>
                      <a:r>
                        <a:rPr lang="en-US" sz="2000" b="0" i="0" dirty="0" smtClean="0">
                          <a:solidFill>
                            <a:schemeClr val="tx1"/>
                          </a:solidFill>
                        </a:rPr>
                        <a:t>0.830</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noFill/>
                  </a:tcPr>
                </a:tc>
              </a:tr>
              <a:tr h="391886">
                <a:tc>
                  <a:txBody>
                    <a:bodyPr/>
                    <a:lstStyle/>
                    <a:p>
                      <a:pPr algn="ctr"/>
                      <a:r>
                        <a:rPr lang="en-US" sz="2000" b="1" dirty="0" err="1" smtClean="0"/>
                        <a:t>LogiReg</a:t>
                      </a:r>
                      <a:endParaRPr lang="en-US" sz="2000" b="1" dirty="0"/>
                    </a:p>
                  </a:txBody>
                  <a:tcPr marL="68580" marR="68580" anchor="ctr">
                    <a:noFill/>
                  </a:tcPr>
                </a:tc>
                <a:tc>
                  <a:txBody>
                    <a:bodyPr/>
                    <a:lstStyle/>
                    <a:p>
                      <a:pPr algn="ctr"/>
                      <a:r>
                        <a:rPr lang="en-US" sz="2000" b="0" i="0" dirty="0" smtClean="0">
                          <a:solidFill>
                            <a:schemeClr val="tx1"/>
                          </a:solidFill>
                        </a:rPr>
                        <a:t>0.740</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0.918</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0.563</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0.861</a:t>
                      </a:r>
                      <a:endParaRPr lang="en-US" sz="2000" b="0" i="0" dirty="0">
                        <a:solidFill>
                          <a:schemeClr val="tx1"/>
                        </a:solidFill>
                      </a:endParaRPr>
                    </a:p>
                  </a:txBody>
                  <a:tcPr marL="68580" marR="68580" anchor="ctr">
                    <a:noFill/>
                  </a:tcPr>
                </a:tc>
              </a:tr>
              <a:tr h="391886">
                <a:tc>
                  <a:txBody>
                    <a:bodyPr/>
                    <a:lstStyle/>
                    <a:p>
                      <a:pPr algn="ctr"/>
                      <a:r>
                        <a:rPr lang="en-US" sz="2000" b="1" dirty="0" smtClean="0"/>
                        <a:t>Session-CRF</a:t>
                      </a:r>
                      <a:endParaRPr lang="en-US" sz="2000" b="1" dirty="0"/>
                    </a:p>
                  </a:txBody>
                  <a:tcPr marL="68580" marR="68580" anchor="ctr">
                    <a:noFill/>
                  </a:tcPr>
                </a:tc>
                <a:tc>
                  <a:txBody>
                    <a:bodyPr/>
                    <a:lstStyle/>
                    <a:p>
                      <a:pPr algn="ctr"/>
                      <a:r>
                        <a:rPr lang="en-US" sz="2000" b="0" i="0" dirty="0" smtClean="0">
                          <a:solidFill>
                            <a:schemeClr val="tx1"/>
                          </a:solidFill>
                        </a:rPr>
                        <a:t>0.728</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0.910</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0.545</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0.850</a:t>
                      </a:r>
                      <a:endParaRPr lang="en-US" sz="2000" b="0" i="0" dirty="0">
                        <a:solidFill>
                          <a:schemeClr val="tx1"/>
                        </a:solidFill>
                      </a:endParaRPr>
                    </a:p>
                  </a:txBody>
                  <a:tcPr marL="68580" marR="68580" anchor="ctr">
                    <a:noFill/>
                  </a:tcPr>
                </a:tc>
              </a:tr>
              <a:tr h="391886">
                <a:tc>
                  <a:txBody>
                    <a:bodyPr/>
                    <a:lstStyle/>
                    <a:p>
                      <a:pPr algn="ctr"/>
                      <a:r>
                        <a:rPr lang="en-US" sz="2000" b="1" dirty="0" err="1" smtClean="0"/>
                        <a:t>AcTS</a:t>
                      </a:r>
                      <a:endParaRPr lang="en-US" sz="2000" b="1" dirty="0"/>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b="1" i="0" dirty="0" smtClean="0">
                          <a:solidFill>
                            <a:schemeClr val="tx1"/>
                          </a:solidFill>
                        </a:rPr>
                        <a:t>0.761*</a:t>
                      </a:r>
                      <a:endParaRPr lang="en-US" sz="2000" b="1" i="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b="1" i="0" dirty="0" smtClean="0">
                          <a:solidFill>
                            <a:schemeClr val="tx1"/>
                          </a:solidFill>
                        </a:rPr>
                        <a:t>0.938*</a:t>
                      </a:r>
                      <a:endParaRPr lang="en-US" sz="2000" b="1" i="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b="1" i="0" dirty="0" smtClean="0">
                          <a:solidFill>
                            <a:schemeClr val="tx1"/>
                          </a:solidFill>
                        </a:rPr>
                        <a:t>0.584*</a:t>
                      </a:r>
                      <a:endParaRPr lang="en-US" sz="2000" b="1" i="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b="1" i="0" dirty="0" smtClean="0">
                          <a:solidFill>
                            <a:schemeClr val="tx1"/>
                          </a:solidFill>
                        </a:rPr>
                        <a:t>0.893*</a:t>
                      </a:r>
                      <a:endParaRPr lang="en-US" sz="2000" b="1" i="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r>
              <a:tr h="391886">
                <a:tc>
                  <a:txBody>
                    <a:bodyPr/>
                    <a:lstStyle/>
                    <a:p>
                      <a:pPr algn="ctr"/>
                      <a:r>
                        <a:rPr lang="en-US" sz="2000" b="1" dirty="0" smtClean="0"/>
                        <a:t>AcTS</a:t>
                      </a:r>
                      <a:r>
                        <a:rPr lang="en-US" sz="2000" b="1" baseline="-25000" dirty="0" smtClean="0"/>
                        <a:t>0</a:t>
                      </a:r>
                      <a:endParaRPr lang="en-US" sz="2000" b="1" baseline="-25000" dirty="0"/>
                    </a:p>
                  </a:txBody>
                  <a:tcPr marL="68580" marR="68580" anchor="ct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0" i="0" dirty="0" smtClean="0">
                          <a:solidFill>
                            <a:schemeClr val="tx1"/>
                          </a:solidFill>
                        </a:rPr>
                        <a:t>0.739</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0" i="0" dirty="0" smtClean="0">
                          <a:solidFill>
                            <a:schemeClr val="tx1"/>
                          </a:solidFill>
                        </a:rPr>
                        <a:t>0.924</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0" i="0" dirty="0" smtClean="0">
                          <a:solidFill>
                            <a:schemeClr val="tx1"/>
                          </a:solidFill>
                        </a:rPr>
                        <a:t>0.554</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0" i="0" dirty="0" smtClean="0">
                          <a:solidFill>
                            <a:schemeClr val="tx1"/>
                          </a:solidFill>
                        </a:rPr>
                        <a:t>0.868</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sp>
        <p:nvSpPr>
          <p:cNvPr id="9" name="TextBox 8"/>
          <p:cNvSpPr txBox="1"/>
          <p:nvPr/>
        </p:nvSpPr>
        <p:spPr>
          <a:xfrm>
            <a:off x="3657600" y="5029200"/>
            <a:ext cx="2710149" cy="338554"/>
          </a:xfrm>
          <a:prstGeom prst="rect">
            <a:avLst/>
          </a:prstGeom>
          <a:noFill/>
        </p:spPr>
        <p:txBody>
          <a:bodyPr wrap="square" rtlCol="0">
            <a:spAutoFit/>
          </a:bodyPr>
          <a:lstStyle/>
          <a:p>
            <a:r>
              <a:rPr lang="en-US" sz="1600" dirty="0"/>
              <a:t>* Indicates </a:t>
            </a:r>
            <a:r>
              <a:rPr lang="en-US" sz="1600" i="1" dirty="0"/>
              <a:t>p</a:t>
            </a:r>
            <a:r>
              <a:rPr lang="en-US" sz="1600" dirty="0"/>
              <a:t>-value&lt;0.01</a:t>
            </a:r>
          </a:p>
        </p:txBody>
      </p:sp>
      <p:grpSp>
        <p:nvGrpSpPr>
          <p:cNvPr id="4" name="Group 3"/>
          <p:cNvGrpSpPr/>
          <p:nvPr/>
        </p:nvGrpSpPr>
        <p:grpSpPr>
          <a:xfrm>
            <a:off x="21771" y="2840950"/>
            <a:ext cx="1654629" cy="1477328"/>
            <a:chOff x="21771" y="2840950"/>
            <a:chExt cx="1654629" cy="1477328"/>
          </a:xfrm>
        </p:grpSpPr>
        <p:sp>
          <p:nvSpPr>
            <p:cNvPr id="12" name="TextBox 11"/>
            <p:cNvSpPr txBox="1"/>
            <p:nvPr/>
          </p:nvSpPr>
          <p:spPr>
            <a:xfrm>
              <a:off x="21771" y="2840950"/>
              <a:ext cx="1447802" cy="1477328"/>
            </a:xfrm>
            <a:prstGeom prst="rect">
              <a:avLst/>
            </a:prstGeom>
            <a:noFill/>
          </p:spPr>
          <p:txBody>
            <a:bodyPr wrap="square" rtlCol="0">
              <a:spAutoFit/>
            </a:bodyPr>
            <a:lstStyle/>
            <a:p>
              <a:r>
                <a:rPr lang="en-US" b="1" i="1" dirty="0" smtClean="0"/>
                <a:t>Assumption:</a:t>
              </a:r>
              <a:r>
                <a:rPr lang="en-US" i="1" dirty="0" smtClean="0"/>
                <a:t> </a:t>
              </a:r>
            </a:p>
            <a:p>
              <a:r>
                <a:rPr lang="en-US" i="1" dirty="0" smtClean="0"/>
                <a:t>action satisfaction = task satisfaction</a:t>
              </a:r>
              <a:endParaRPr lang="en-US" i="1" dirty="0"/>
            </a:p>
          </p:txBody>
        </p:sp>
        <p:cxnSp>
          <p:nvCxnSpPr>
            <p:cNvPr id="15" name="Straight Arrow Connector 14"/>
            <p:cNvCxnSpPr>
              <a:stCxn id="12" idx="3"/>
            </p:cNvCxnSpPr>
            <p:nvPr/>
          </p:nvCxnSpPr>
          <p:spPr>
            <a:xfrm>
              <a:off x="1469573" y="3579614"/>
              <a:ext cx="206827" cy="30658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1981200" y="4632960"/>
            <a:ext cx="5867400" cy="27432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938380E-0426-4BF5-A155-FDFAC754F191}" type="datetime1">
              <a:rPr lang="en-US" smtClean="0"/>
              <a:t>6/17/2014</a:t>
            </a:fld>
            <a:endParaRPr lang="en-US"/>
          </a:p>
        </p:txBody>
      </p:sp>
      <p:sp>
        <p:nvSpPr>
          <p:cNvPr id="6" name="Footer Placeholder 5"/>
          <p:cNvSpPr>
            <a:spLocks noGrp="1"/>
          </p:cNvSpPr>
          <p:nvPr>
            <p:ph type="ftr" sz="quarter" idx="11"/>
          </p:nvPr>
        </p:nvSpPr>
        <p:spPr/>
        <p:txBody>
          <a:bodyPr/>
          <a:lstStyle/>
          <a:p>
            <a:r>
              <a:rPr lang="en-US" smtClean="0"/>
              <a:t>SIGIR'2014 @ Gold Coast</a:t>
            </a:r>
            <a:endParaRPr lang="en-US"/>
          </a:p>
        </p:txBody>
      </p:sp>
      <p:sp>
        <p:nvSpPr>
          <p:cNvPr id="10" name="Slide Number Placeholder 9"/>
          <p:cNvSpPr>
            <a:spLocks noGrp="1"/>
          </p:cNvSpPr>
          <p:nvPr>
            <p:ph type="sldNum" sz="quarter" idx="12"/>
          </p:nvPr>
        </p:nvSpPr>
        <p:spPr/>
        <p:txBody>
          <a:bodyPr/>
          <a:lstStyle/>
          <a:p>
            <a:fld id="{AE494217-ED9B-45E5-BEFB-A5BA51F79344}" type="slidenum">
              <a:rPr lang="en-US" smtClean="0"/>
              <a:t>14</a:t>
            </a:fld>
            <a:endParaRPr lang="en-US"/>
          </a:p>
        </p:txBody>
      </p:sp>
    </p:spTree>
    <p:extLst>
      <p:ext uri="{BB962C8B-B14F-4D97-AF65-F5344CB8AC3E}">
        <p14:creationId xmlns:p14="http://schemas.microsoft.com/office/powerpoint/2010/main" val="3264178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Task-level satisfaction prediction performance</a:t>
            </a:r>
            <a:endParaRPr lang="en-US" sz="3400" dirty="0"/>
          </a:p>
        </p:txBody>
      </p:sp>
      <p:sp>
        <p:nvSpPr>
          <p:cNvPr id="3" name="Content Placeholder 2"/>
          <p:cNvSpPr>
            <a:spLocks noGrp="1"/>
          </p:cNvSpPr>
          <p:nvPr>
            <p:ph idx="1"/>
          </p:nvPr>
        </p:nvSpPr>
        <p:spPr/>
        <p:txBody>
          <a:bodyPr/>
          <a:lstStyle/>
          <a:p>
            <a:r>
              <a:rPr lang="en-US" dirty="0" smtClean="0"/>
              <a:t>Contest data set</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42382987"/>
              </p:ext>
            </p:extLst>
          </p:nvPr>
        </p:nvGraphicFramePr>
        <p:xfrm>
          <a:off x="1578430" y="2590800"/>
          <a:ext cx="6553200" cy="2773680"/>
        </p:xfrm>
        <a:graphic>
          <a:graphicData uri="http://schemas.openxmlformats.org/drawingml/2006/table">
            <a:tbl>
              <a:tblPr firstRow="1" bandRow="1">
                <a:tableStyleId>{8EC20E35-A176-4012-BC5E-935CFFF8708E}</a:tableStyleId>
              </a:tblPr>
              <a:tblGrid>
                <a:gridCol w="1572653"/>
                <a:gridCol w="1235861"/>
                <a:gridCol w="1248229"/>
                <a:gridCol w="1170214"/>
                <a:gridCol w="1326243"/>
              </a:tblGrid>
              <a:tr h="391886">
                <a:tc>
                  <a:txBody>
                    <a:bodyPr/>
                    <a:lstStyle/>
                    <a:p>
                      <a:pPr algn="ctr"/>
                      <a:endParaRPr lang="en-US" sz="2000" dirty="0"/>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Avg-</a:t>
                      </a:r>
                      <a:r>
                        <a:rPr lang="en-US" sz="2000" i="1" dirty="0" smtClean="0">
                          <a:solidFill>
                            <a:schemeClr val="tx1"/>
                          </a:solidFill>
                        </a:rPr>
                        <a:t>f</a:t>
                      </a:r>
                      <a:r>
                        <a:rPr lang="en-US" sz="2000" i="1" baseline="-25000" dirty="0" smtClean="0">
                          <a:solidFill>
                            <a:schemeClr val="tx1"/>
                          </a:solidFill>
                        </a:rPr>
                        <a:t>1</a:t>
                      </a:r>
                      <a:endParaRPr lang="en-US" sz="2000" i="1" baseline="-2500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T</a:t>
                      </a:r>
                      <a:r>
                        <a:rPr lang="en-US" sz="2000" baseline="30000" dirty="0" smtClean="0">
                          <a:solidFill>
                            <a:schemeClr val="tx1"/>
                          </a:solidFill>
                        </a:rPr>
                        <a:t>+</a:t>
                      </a:r>
                      <a:r>
                        <a:rPr lang="en-US" sz="2000" dirty="0" smtClean="0">
                          <a:solidFill>
                            <a:schemeClr val="tx1"/>
                          </a:solidFill>
                        </a:rPr>
                        <a:t>-</a:t>
                      </a:r>
                      <a:r>
                        <a:rPr lang="en-US" sz="2000" i="1" dirty="0" smtClean="0">
                          <a:solidFill>
                            <a:schemeClr val="tx1"/>
                          </a:solidFill>
                        </a:rPr>
                        <a:t>f</a:t>
                      </a:r>
                      <a:r>
                        <a:rPr lang="en-US" sz="2000" i="1" baseline="-25000" dirty="0" smtClean="0">
                          <a:solidFill>
                            <a:schemeClr val="tx1"/>
                          </a:solidFill>
                        </a:rPr>
                        <a:t>1</a:t>
                      </a:r>
                      <a:endParaRPr lang="en-US" sz="2000" i="1"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T</a:t>
                      </a:r>
                      <a:r>
                        <a:rPr lang="en-US" sz="2000" baseline="30000" dirty="0" smtClean="0">
                          <a:solidFill>
                            <a:schemeClr val="tx1"/>
                          </a:solidFill>
                        </a:rPr>
                        <a:t>-</a:t>
                      </a:r>
                      <a:r>
                        <a:rPr lang="en-US" sz="2000" dirty="0" smtClean="0">
                          <a:solidFill>
                            <a:schemeClr val="tx1"/>
                          </a:solidFill>
                        </a:rPr>
                        <a:t>-</a:t>
                      </a:r>
                      <a:r>
                        <a:rPr lang="en-US" sz="2000" i="1" dirty="0" smtClean="0">
                          <a:solidFill>
                            <a:schemeClr val="tx1"/>
                          </a:solidFill>
                        </a:rPr>
                        <a:t>f</a:t>
                      </a:r>
                      <a:r>
                        <a:rPr lang="en-US" sz="2000" i="1" baseline="-25000" dirty="0" smtClean="0">
                          <a:solidFill>
                            <a:schemeClr val="tx1"/>
                          </a:solidFill>
                        </a:rPr>
                        <a:t>1</a:t>
                      </a:r>
                      <a:endParaRPr lang="en-US" sz="2000" i="1"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Accuracy</a:t>
                      </a:r>
                      <a:endParaRPr lang="en-US" sz="200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r>
              <a:tr h="391886">
                <a:tc>
                  <a:txBody>
                    <a:bodyPr/>
                    <a:lstStyle/>
                    <a:p>
                      <a:pPr algn="ctr"/>
                      <a:r>
                        <a:rPr lang="en-US" sz="2000" b="1" dirty="0" smtClean="0"/>
                        <a:t>MML</a:t>
                      </a:r>
                      <a:endParaRPr lang="en-US" sz="2000" b="1" dirty="0"/>
                    </a:p>
                  </a:txBody>
                  <a:tcPr marL="68580" marR="68580" anchor="ctr">
                    <a:lnT w="12700" cap="flat" cmpd="sng" algn="ctr">
                      <a:solidFill>
                        <a:schemeClr val="tx1"/>
                      </a:solidFill>
                      <a:prstDash val="solid"/>
                      <a:round/>
                      <a:headEnd type="none" w="med" len="med"/>
                      <a:tailEnd type="none" w="med" len="med"/>
                    </a:lnT>
                    <a:noFill/>
                  </a:tcPr>
                </a:tc>
                <a:tc>
                  <a:txBody>
                    <a:bodyPr/>
                    <a:lstStyle/>
                    <a:p>
                      <a:pPr algn="ctr"/>
                      <a:r>
                        <a:rPr lang="en-US" sz="2000" b="0" i="0" dirty="0" smtClean="0">
                          <a:solidFill>
                            <a:schemeClr val="tx1"/>
                          </a:solidFill>
                        </a:rPr>
                        <a:t>0.658</a:t>
                      </a:r>
                    </a:p>
                  </a:txBody>
                  <a:tcPr marL="68580" marR="68580" anchor="ctr">
                    <a:lnT w="12700" cap="flat" cmpd="sng" algn="ctr">
                      <a:solidFill>
                        <a:schemeClr val="tx1"/>
                      </a:solidFill>
                      <a:prstDash val="solid"/>
                      <a:round/>
                      <a:headEnd type="none" w="med" len="med"/>
                      <a:tailEnd type="none" w="med" len="med"/>
                    </a:lnT>
                    <a:noFill/>
                  </a:tcPr>
                </a:tc>
                <a:tc>
                  <a:txBody>
                    <a:bodyPr/>
                    <a:lstStyle/>
                    <a:p>
                      <a:pPr algn="ctr"/>
                      <a:r>
                        <a:rPr lang="en-US" sz="2000" b="0" i="0" dirty="0" smtClean="0">
                          <a:solidFill>
                            <a:schemeClr val="tx1"/>
                          </a:solidFill>
                        </a:rPr>
                        <a:t>0.901</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noFill/>
                  </a:tcPr>
                </a:tc>
                <a:tc>
                  <a:txBody>
                    <a:bodyPr/>
                    <a:lstStyle/>
                    <a:p>
                      <a:pPr algn="ctr"/>
                      <a:r>
                        <a:rPr lang="en-US" sz="2000" b="0" i="0" dirty="0" smtClean="0">
                          <a:solidFill>
                            <a:schemeClr val="tx1"/>
                          </a:solidFill>
                        </a:rPr>
                        <a:t>0.414</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noFill/>
                  </a:tcPr>
                </a:tc>
                <a:tc>
                  <a:txBody>
                    <a:bodyPr/>
                    <a:lstStyle/>
                    <a:p>
                      <a:pPr algn="ctr"/>
                      <a:r>
                        <a:rPr lang="en-US" sz="2000" b="0" i="0" dirty="0" smtClean="0">
                          <a:solidFill>
                            <a:schemeClr val="tx1"/>
                          </a:solidFill>
                        </a:rPr>
                        <a:t>0.831</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noFill/>
                  </a:tcPr>
                </a:tc>
              </a:tr>
              <a:tr h="391886">
                <a:tc>
                  <a:txBody>
                    <a:bodyPr/>
                    <a:lstStyle/>
                    <a:p>
                      <a:pPr algn="ctr"/>
                      <a:r>
                        <a:rPr lang="en-US" sz="2000" b="1" dirty="0" err="1" smtClean="0"/>
                        <a:t>LogiReg</a:t>
                      </a:r>
                      <a:endParaRPr lang="en-US" sz="2000" b="1" dirty="0"/>
                    </a:p>
                  </a:txBody>
                  <a:tcPr marL="68580" marR="68580" anchor="ctr">
                    <a:noFill/>
                  </a:tcPr>
                </a:tc>
                <a:tc>
                  <a:txBody>
                    <a:bodyPr/>
                    <a:lstStyle/>
                    <a:p>
                      <a:pPr algn="ctr"/>
                      <a:r>
                        <a:rPr lang="en-US" sz="2000" b="0" i="0" dirty="0" smtClean="0">
                          <a:solidFill>
                            <a:schemeClr val="tx1"/>
                          </a:solidFill>
                        </a:rPr>
                        <a:t>0.682</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0.930</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0.435</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0.875</a:t>
                      </a:r>
                      <a:endParaRPr lang="en-US" sz="2000" b="0" i="0" dirty="0">
                        <a:solidFill>
                          <a:schemeClr val="tx1"/>
                        </a:solidFill>
                      </a:endParaRPr>
                    </a:p>
                  </a:txBody>
                  <a:tcPr marL="68580" marR="68580" anchor="ctr">
                    <a:noFill/>
                  </a:tcPr>
                </a:tc>
              </a:tr>
              <a:tr h="391886">
                <a:tc>
                  <a:txBody>
                    <a:bodyPr/>
                    <a:lstStyle/>
                    <a:p>
                      <a:pPr algn="ctr"/>
                      <a:r>
                        <a:rPr lang="en-US" sz="2000" b="1" dirty="0" smtClean="0"/>
                        <a:t>Session-CRF</a:t>
                      </a:r>
                      <a:endParaRPr lang="en-US" sz="2000" b="1" dirty="0"/>
                    </a:p>
                  </a:txBody>
                  <a:tcPr marL="68580" marR="68580" anchor="ctr">
                    <a:noFill/>
                  </a:tcPr>
                </a:tc>
                <a:tc>
                  <a:txBody>
                    <a:bodyPr/>
                    <a:lstStyle/>
                    <a:p>
                      <a:pPr algn="ctr"/>
                      <a:r>
                        <a:rPr lang="en-US" sz="2000" b="0" i="0" dirty="0" smtClean="0">
                          <a:solidFill>
                            <a:schemeClr val="tx1"/>
                          </a:solidFill>
                        </a:rPr>
                        <a:t>0.685</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0.921</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0.449</a:t>
                      </a:r>
                      <a:endParaRPr lang="en-US" sz="2000" b="0" i="0" dirty="0">
                        <a:solidFill>
                          <a:schemeClr val="tx1"/>
                        </a:solidFill>
                      </a:endParaRPr>
                    </a:p>
                  </a:txBody>
                  <a:tcPr marL="68580" marR="68580" anchor="ctr">
                    <a:noFill/>
                  </a:tcPr>
                </a:tc>
                <a:tc>
                  <a:txBody>
                    <a:bodyPr/>
                    <a:lstStyle/>
                    <a:p>
                      <a:pPr algn="ctr"/>
                      <a:r>
                        <a:rPr lang="en-US" sz="2000" b="0" i="0" dirty="0" smtClean="0">
                          <a:solidFill>
                            <a:schemeClr val="tx1"/>
                          </a:solidFill>
                        </a:rPr>
                        <a:t>0.862</a:t>
                      </a:r>
                      <a:endParaRPr lang="en-US" sz="2000" b="0" i="0" dirty="0">
                        <a:solidFill>
                          <a:schemeClr val="tx1"/>
                        </a:solidFill>
                      </a:endParaRPr>
                    </a:p>
                  </a:txBody>
                  <a:tcPr marL="68580" marR="68580" anchor="ctr">
                    <a:noFill/>
                  </a:tcPr>
                </a:tc>
              </a:tr>
              <a:tr h="391886">
                <a:tc>
                  <a:txBody>
                    <a:bodyPr/>
                    <a:lstStyle/>
                    <a:p>
                      <a:pPr algn="ctr"/>
                      <a:r>
                        <a:rPr lang="en-US" sz="2000" b="1" dirty="0" err="1" smtClean="0"/>
                        <a:t>AcTS</a:t>
                      </a:r>
                      <a:endParaRPr lang="en-US" sz="2000" b="1" dirty="0"/>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b="1" i="0" dirty="0" smtClean="0">
                          <a:solidFill>
                            <a:schemeClr val="tx1"/>
                          </a:solidFill>
                        </a:rPr>
                        <a:t>0.701*</a:t>
                      </a:r>
                      <a:endParaRPr lang="en-US" sz="2000" b="1" i="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b="1" i="0" dirty="0" smtClean="0">
                          <a:solidFill>
                            <a:schemeClr val="tx1"/>
                          </a:solidFill>
                        </a:rPr>
                        <a:t>0.934</a:t>
                      </a:r>
                      <a:endParaRPr lang="en-US" sz="2000" b="1" i="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b="1" i="0" dirty="0" smtClean="0">
                          <a:solidFill>
                            <a:schemeClr val="tx1"/>
                          </a:solidFill>
                        </a:rPr>
                        <a:t>0.469*</a:t>
                      </a:r>
                      <a:endParaRPr lang="en-US" sz="2000" b="1" i="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c>
                  <a:txBody>
                    <a:bodyPr/>
                    <a:lstStyle/>
                    <a:p>
                      <a:pPr algn="ctr"/>
                      <a:r>
                        <a:rPr lang="en-US" sz="2000" b="1" i="0" dirty="0" smtClean="0">
                          <a:solidFill>
                            <a:schemeClr val="tx1"/>
                          </a:solidFill>
                        </a:rPr>
                        <a:t>0.882</a:t>
                      </a:r>
                      <a:endParaRPr lang="en-US" sz="2000" b="1" i="0" dirty="0">
                        <a:solidFill>
                          <a:schemeClr val="tx1"/>
                        </a:solidFill>
                      </a:endParaRPr>
                    </a:p>
                  </a:txBody>
                  <a:tcPr marL="68580" marR="68580" anchor="ctr">
                    <a:lnB w="12700" cap="flat" cmpd="sng" algn="ctr">
                      <a:solidFill>
                        <a:schemeClr val="tx1"/>
                      </a:solidFill>
                      <a:prstDash val="solid"/>
                      <a:round/>
                      <a:headEnd type="none" w="med" len="med"/>
                      <a:tailEnd type="none" w="med" len="med"/>
                    </a:lnB>
                    <a:noFill/>
                  </a:tcPr>
                </a:tc>
              </a:tr>
              <a:tr h="391886">
                <a:tc>
                  <a:txBody>
                    <a:bodyPr/>
                    <a:lstStyle/>
                    <a:p>
                      <a:pPr algn="ctr"/>
                      <a:r>
                        <a:rPr lang="en-US" sz="2000" b="1" dirty="0" smtClean="0"/>
                        <a:t>AcTS</a:t>
                      </a:r>
                      <a:r>
                        <a:rPr lang="en-US" sz="2000" b="1" baseline="-25000" dirty="0" smtClean="0"/>
                        <a:t>0</a:t>
                      </a:r>
                      <a:endParaRPr lang="en-US" sz="2000" b="1" baseline="-25000" dirty="0"/>
                    </a:p>
                  </a:txBody>
                  <a:tcPr marL="68580" marR="6858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000" b="0" i="0" dirty="0" smtClean="0">
                          <a:solidFill>
                            <a:schemeClr val="tx1"/>
                          </a:solidFill>
                        </a:rPr>
                        <a:t>0.687</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000" b="0" i="0" dirty="0" smtClean="0">
                          <a:solidFill>
                            <a:schemeClr val="tx1"/>
                          </a:solidFill>
                        </a:rPr>
                        <a:t>0.925</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000" b="0" i="0" dirty="0" smtClean="0">
                          <a:solidFill>
                            <a:schemeClr val="tx1"/>
                          </a:solidFill>
                        </a:rPr>
                        <a:t>0.449</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000" b="0" i="0" dirty="0" smtClean="0">
                          <a:solidFill>
                            <a:schemeClr val="tx1"/>
                          </a:solidFill>
                        </a:rPr>
                        <a:t>0.868</a:t>
                      </a:r>
                      <a:endParaRPr lang="en-US" sz="2000" b="0" i="0" dirty="0">
                        <a:solidFill>
                          <a:schemeClr val="tx1"/>
                        </a:solidFill>
                      </a:endParaRPr>
                    </a:p>
                  </a:txBody>
                  <a:tcPr marL="68580" marR="6858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r h="391886">
                <a:tc>
                  <a:txBody>
                    <a:bodyPr/>
                    <a:lstStyle/>
                    <a:p>
                      <a:pPr marL="0" algn="ctr" defTabSz="914400" rtl="0" eaLnBrk="1" latinLnBrk="0" hangingPunct="1"/>
                      <a:r>
                        <a:rPr lang="en-US" sz="2000" b="1" kern="1200" dirty="0" smtClean="0">
                          <a:solidFill>
                            <a:schemeClr val="dk1"/>
                          </a:solidFill>
                          <a:latin typeface="+mn-lt"/>
                          <a:ea typeface="+mn-ea"/>
                          <a:cs typeface="+mn-cs"/>
                        </a:rPr>
                        <a:t>Labeled-</a:t>
                      </a:r>
                      <a:r>
                        <a:rPr lang="en-US" sz="2000" b="1" kern="1200" dirty="0" err="1" smtClean="0">
                          <a:solidFill>
                            <a:schemeClr val="dk1"/>
                          </a:solidFill>
                          <a:latin typeface="+mn-lt"/>
                          <a:ea typeface="+mn-ea"/>
                          <a:cs typeface="+mn-cs"/>
                        </a:rPr>
                        <a:t>AcTS</a:t>
                      </a:r>
                      <a:endParaRPr lang="en-US" sz="2000" b="1" kern="1200" dirty="0">
                        <a:solidFill>
                          <a:schemeClr val="dk1"/>
                        </a:solidFill>
                        <a:latin typeface="+mn-lt"/>
                        <a:ea typeface="+mn-ea"/>
                        <a:cs typeface="+mn-cs"/>
                      </a:endParaRPr>
                    </a:p>
                  </a:txBody>
                  <a:tcPr marL="68580" marR="68580" anchor="ctr">
                    <a:lnT w="12700" cap="flat" cmpd="sng" algn="ctr">
                      <a:noFill/>
                      <a:prstDash val="solid"/>
                      <a:round/>
                      <a:headEnd type="none" w="med" len="med"/>
                      <a:tailEnd type="none" w="med" len="med"/>
                    </a:lnT>
                    <a:noFill/>
                  </a:tcPr>
                </a:tc>
                <a:tc>
                  <a:txBody>
                    <a:bodyPr/>
                    <a:lstStyle/>
                    <a:p>
                      <a:pPr algn="ctr"/>
                      <a:r>
                        <a:rPr lang="en-US" sz="2000" b="0" i="0" dirty="0" smtClean="0">
                          <a:solidFill>
                            <a:schemeClr val="tx1"/>
                          </a:solidFill>
                        </a:rPr>
                        <a:t>0.649</a:t>
                      </a:r>
                      <a:endParaRPr lang="en-US" sz="2000" b="0" i="0" dirty="0">
                        <a:solidFill>
                          <a:schemeClr val="tx1"/>
                        </a:solidFill>
                      </a:endParaRPr>
                    </a:p>
                  </a:txBody>
                  <a:tcPr marL="68580" marR="68580" anchor="ctr">
                    <a:lnT w="12700" cap="flat" cmpd="sng" algn="ctr">
                      <a:noFill/>
                      <a:prstDash val="solid"/>
                      <a:round/>
                      <a:headEnd type="none" w="med" len="med"/>
                      <a:tailEnd type="none" w="med" len="med"/>
                    </a:lnT>
                    <a:noFill/>
                  </a:tcPr>
                </a:tc>
                <a:tc>
                  <a:txBody>
                    <a:bodyPr/>
                    <a:lstStyle/>
                    <a:p>
                      <a:pPr algn="ctr"/>
                      <a:r>
                        <a:rPr lang="en-US" sz="2000" b="0" i="0" dirty="0" smtClean="0">
                          <a:solidFill>
                            <a:schemeClr val="tx1"/>
                          </a:solidFill>
                        </a:rPr>
                        <a:t>0.945</a:t>
                      </a:r>
                      <a:endParaRPr lang="en-US" sz="2000" b="0" i="0" dirty="0">
                        <a:solidFill>
                          <a:schemeClr val="tx1"/>
                        </a:solidFill>
                      </a:endParaRPr>
                    </a:p>
                  </a:txBody>
                  <a:tcPr marL="68580" marR="68580" anchor="ctr">
                    <a:lnT w="12700" cap="flat" cmpd="sng" algn="ctr">
                      <a:noFill/>
                      <a:prstDash val="solid"/>
                      <a:round/>
                      <a:headEnd type="none" w="med" len="med"/>
                      <a:tailEnd type="none" w="med" len="med"/>
                    </a:lnT>
                    <a:noFill/>
                  </a:tcPr>
                </a:tc>
                <a:tc>
                  <a:txBody>
                    <a:bodyPr/>
                    <a:lstStyle/>
                    <a:p>
                      <a:pPr algn="ctr"/>
                      <a:r>
                        <a:rPr lang="en-US" sz="2000" b="0" i="0" dirty="0" smtClean="0">
                          <a:solidFill>
                            <a:schemeClr val="tx1"/>
                          </a:solidFill>
                        </a:rPr>
                        <a:t>0.352</a:t>
                      </a:r>
                      <a:endParaRPr lang="en-US" sz="2000" b="0" i="0" dirty="0">
                        <a:solidFill>
                          <a:schemeClr val="tx1"/>
                        </a:solidFill>
                      </a:endParaRPr>
                    </a:p>
                  </a:txBody>
                  <a:tcPr marL="68580" marR="68580" anchor="ctr">
                    <a:lnT w="12700" cap="flat" cmpd="sng" algn="ctr">
                      <a:noFill/>
                      <a:prstDash val="solid"/>
                      <a:round/>
                      <a:headEnd type="none" w="med" len="med"/>
                      <a:tailEnd type="none" w="med" len="med"/>
                    </a:lnT>
                    <a:noFill/>
                  </a:tcPr>
                </a:tc>
                <a:tc>
                  <a:txBody>
                    <a:bodyPr/>
                    <a:lstStyle/>
                    <a:p>
                      <a:pPr algn="ctr"/>
                      <a:r>
                        <a:rPr lang="en-US" sz="2000" b="0" i="0" dirty="0" smtClean="0">
                          <a:solidFill>
                            <a:schemeClr val="tx1"/>
                          </a:solidFill>
                        </a:rPr>
                        <a:t>0.899</a:t>
                      </a:r>
                      <a:endParaRPr lang="en-US" sz="2000" b="0" i="0" dirty="0">
                        <a:solidFill>
                          <a:schemeClr val="tx1"/>
                        </a:solidFill>
                      </a:endParaRPr>
                    </a:p>
                  </a:txBody>
                  <a:tcPr marL="68580" marR="68580" anchor="ctr">
                    <a:lnT w="12700" cap="flat" cmpd="sng" algn="ctr">
                      <a:noFill/>
                      <a:prstDash val="solid"/>
                      <a:round/>
                      <a:headEnd type="none" w="med" len="med"/>
                      <a:tailEnd type="none" w="med" len="med"/>
                    </a:lnT>
                    <a:noFill/>
                  </a:tcPr>
                </a:tc>
              </a:tr>
            </a:tbl>
          </a:graphicData>
        </a:graphic>
      </p:graphicFrame>
      <p:sp>
        <p:nvSpPr>
          <p:cNvPr id="9" name="TextBox 8"/>
          <p:cNvSpPr txBox="1"/>
          <p:nvPr/>
        </p:nvSpPr>
        <p:spPr>
          <a:xfrm>
            <a:off x="3636025" y="5399980"/>
            <a:ext cx="2710149" cy="338554"/>
          </a:xfrm>
          <a:prstGeom prst="rect">
            <a:avLst/>
          </a:prstGeom>
          <a:noFill/>
        </p:spPr>
        <p:txBody>
          <a:bodyPr wrap="square" rtlCol="0">
            <a:spAutoFit/>
          </a:bodyPr>
          <a:lstStyle/>
          <a:p>
            <a:r>
              <a:rPr lang="en-US" sz="1600" dirty="0"/>
              <a:t>* Indicates </a:t>
            </a:r>
            <a:r>
              <a:rPr lang="en-US" sz="1600" i="1" dirty="0"/>
              <a:t>p</a:t>
            </a:r>
            <a:r>
              <a:rPr lang="en-US" sz="1600" dirty="0"/>
              <a:t>-value&lt;0.01</a:t>
            </a:r>
          </a:p>
        </p:txBody>
      </p:sp>
      <p:grpSp>
        <p:nvGrpSpPr>
          <p:cNvPr id="4" name="Group 3"/>
          <p:cNvGrpSpPr/>
          <p:nvPr/>
        </p:nvGrpSpPr>
        <p:grpSpPr>
          <a:xfrm>
            <a:off x="163287" y="5180880"/>
            <a:ext cx="2830286" cy="1061811"/>
            <a:chOff x="163287" y="5180880"/>
            <a:chExt cx="2830286" cy="1061811"/>
          </a:xfrm>
        </p:grpSpPr>
        <p:sp>
          <p:nvSpPr>
            <p:cNvPr id="7" name="TextBox 6"/>
            <p:cNvSpPr txBox="1"/>
            <p:nvPr/>
          </p:nvSpPr>
          <p:spPr>
            <a:xfrm>
              <a:off x="163287" y="5534805"/>
              <a:ext cx="2830286" cy="707886"/>
            </a:xfrm>
            <a:prstGeom prst="rect">
              <a:avLst/>
            </a:prstGeom>
            <a:noFill/>
          </p:spPr>
          <p:txBody>
            <a:bodyPr wrap="square" rtlCol="0">
              <a:spAutoFit/>
            </a:bodyPr>
            <a:lstStyle/>
            <a:p>
              <a:r>
                <a:rPr lang="en-US" sz="2000" b="1" i="1" u="sng" dirty="0" smtClean="0"/>
                <a:t>With </a:t>
              </a:r>
              <a:r>
                <a:rPr lang="en-US" sz="2000" b="1" i="1" dirty="0" smtClean="0"/>
                <a:t>editor’s action-level annotations</a:t>
              </a:r>
              <a:endParaRPr lang="en-US" sz="2000" b="1" i="1" dirty="0"/>
            </a:p>
          </p:txBody>
        </p:sp>
        <p:cxnSp>
          <p:nvCxnSpPr>
            <p:cNvPr id="10" name="Straight Arrow Connector 9"/>
            <p:cNvCxnSpPr/>
            <p:nvPr/>
          </p:nvCxnSpPr>
          <p:spPr>
            <a:xfrm flipV="1">
              <a:off x="1077688" y="5180880"/>
              <a:ext cx="391885" cy="31145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21771" y="2840950"/>
            <a:ext cx="1447802" cy="1477328"/>
          </a:xfrm>
          <a:prstGeom prst="rect">
            <a:avLst/>
          </a:prstGeom>
          <a:noFill/>
        </p:spPr>
        <p:txBody>
          <a:bodyPr wrap="square" rtlCol="0">
            <a:spAutoFit/>
          </a:bodyPr>
          <a:lstStyle/>
          <a:p>
            <a:r>
              <a:rPr lang="en-US" b="1" i="1" dirty="0" smtClean="0"/>
              <a:t>Assumption:</a:t>
            </a:r>
            <a:r>
              <a:rPr lang="en-US" i="1" dirty="0" smtClean="0"/>
              <a:t> </a:t>
            </a:r>
          </a:p>
          <a:p>
            <a:r>
              <a:rPr lang="en-US" i="1" dirty="0" smtClean="0"/>
              <a:t>action satisfaction = task satisfaction</a:t>
            </a:r>
            <a:endParaRPr lang="en-US" i="1" dirty="0"/>
          </a:p>
        </p:txBody>
      </p:sp>
      <p:cxnSp>
        <p:nvCxnSpPr>
          <p:cNvPr id="15" name="Straight Arrow Connector 14"/>
          <p:cNvCxnSpPr>
            <a:stCxn id="12" idx="3"/>
          </p:cNvCxnSpPr>
          <p:nvPr/>
        </p:nvCxnSpPr>
        <p:spPr>
          <a:xfrm>
            <a:off x="1469573" y="3579614"/>
            <a:ext cx="206827" cy="30658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578430" y="5029200"/>
            <a:ext cx="6248399" cy="27432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449C29E-892D-4598-966C-AC39EFAC651D}" type="datetime1">
              <a:rPr lang="en-US" smtClean="0"/>
              <a:t>6/17/2014</a:t>
            </a:fld>
            <a:endParaRPr lang="en-US"/>
          </a:p>
        </p:txBody>
      </p:sp>
      <p:sp>
        <p:nvSpPr>
          <p:cNvPr id="6" name="Footer Placeholder 5"/>
          <p:cNvSpPr>
            <a:spLocks noGrp="1"/>
          </p:cNvSpPr>
          <p:nvPr>
            <p:ph type="ftr" sz="quarter" idx="11"/>
          </p:nvPr>
        </p:nvSpPr>
        <p:spPr/>
        <p:txBody>
          <a:bodyPr/>
          <a:lstStyle/>
          <a:p>
            <a:r>
              <a:rPr lang="en-US" smtClean="0"/>
              <a:t>SIGIR'2014 @ Gold Coast</a:t>
            </a:r>
            <a:endParaRPr lang="en-US"/>
          </a:p>
        </p:txBody>
      </p:sp>
      <p:sp>
        <p:nvSpPr>
          <p:cNvPr id="11" name="Slide Number Placeholder 10"/>
          <p:cNvSpPr>
            <a:spLocks noGrp="1"/>
          </p:cNvSpPr>
          <p:nvPr>
            <p:ph type="sldNum" sz="quarter" idx="12"/>
          </p:nvPr>
        </p:nvSpPr>
        <p:spPr/>
        <p:txBody>
          <a:bodyPr/>
          <a:lstStyle/>
          <a:p>
            <a:fld id="{AE494217-ED9B-45E5-BEFB-A5BA51F79344}" type="slidenum">
              <a:rPr lang="en-US" smtClean="0"/>
              <a:t>15</a:t>
            </a:fld>
            <a:endParaRPr lang="en-US"/>
          </a:p>
        </p:txBody>
      </p:sp>
    </p:spTree>
    <p:extLst>
      <p:ext uri="{BB962C8B-B14F-4D97-AF65-F5344CB8AC3E}">
        <p14:creationId xmlns:p14="http://schemas.microsoft.com/office/powerpoint/2010/main" val="153036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Case study of inferred action-level satisfaction </a:t>
            </a:r>
            <a:endParaRPr lang="en-US" sz="3400" dirty="0"/>
          </a:p>
        </p:txBody>
      </p:sp>
      <p:sp>
        <p:nvSpPr>
          <p:cNvPr id="3" name="Content Placeholder 2"/>
          <p:cNvSpPr>
            <a:spLocks noGrp="1"/>
          </p:cNvSpPr>
          <p:nvPr>
            <p:ph idx="1"/>
          </p:nvPr>
        </p:nvSpPr>
        <p:spPr/>
        <p:txBody>
          <a:bodyPr/>
          <a:lstStyle/>
          <a:p>
            <a:r>
              <a:rPr lang="en-US" dirty="0" smtClean="0"/>
              <a:t>A </a:t>
            </a:r>
            <a:r>
              <a:rPr lang="en-US" u="sng" dirty="0" smtClean="0"/>
              <a:t>hypothetical</a:t>
            </a:r>
            <a:r>
              <a:rPr lang="en-US" dirty="0" smtClean="0"/>
              <a:t> analysis of users’ search behaviors in SIGIR data</a:t>
            </a:r>
            <a:endParaRPr lang="en-US" dirty="0"/>
          </a:p>
        </p:txBody>
      </p:sp>
      <p:pic>
        <p:nvPicPr>
          <p:cNvPr id="5" name="Picture 4"/>
          <p:cNvPicPr>
            <a:picLocks noChangeAspect="1"/>
          </p:cNvPicPr>
          <p:nvPr/>
        </p:nvPicPr>
        <p:blipFill>
          <a:blip r:embed="rId3"/>
          <a:stretch>
            <a:fillRect/>
          </a:stretch>
        </p:blipFill>
        <p:spPr>
          <a:xfrm>
            <a:off x="1257300" y="3200400"/>
            <a:ext cx="6629400" cy="2422080"/>
          </a:xfrm>
          <a:prstGeom prst="rect">
            <a:avLst/>
          </a:prstGeom>
        </p:spPr>
      </p:pic>
      <p:sp>
        <p:nvSpPr>
          <p:cNvPr id="6" name="TextBox 5"/>
          <p:cNvSpPr txBox="1"/>
          <p:nvPr/>
        </p:nvSpPr>
        <p:spPr>
          <a:xfrm>
            <a:off x="6019800" y="2466072"/>
            <a:ext cx="2142565" cy="646331"/>
          </a:xfrm>
          <a:prstGeom prst="rect">
            <a:avLst/>
          </a:prstGeom>
          <a:noFill/>
          <a:ln w="19050">
            <a:solidFill>
              <a:schemeClr val="tx1">
                <a:lumMod val="65000"/>
                <a:lumOff val="35000"/>
              </a:schemeClr>
            </a:solidFill>
          </a:ln>
        </p:spPr>
        <p:txBody>
          <a:bodyPr wrap="square" rtlCol="0">
            <a:spAutoFit/>
          </a:bodyPr>
          <a:lstStyle/>
          <a:p>
            <a:r>
              <a:rPr lang="en-US" dirty="0" smtClean="0">
                <a:solidFill>
                  <a:srgbClr val="FF0000"/>
                </a:solidFill>
              </a:rPr>
              <a:t>Editor’s annotation</a:t>
            </a:r>
          </a:p>
          <a:p>
            <a:r>
              <a:rPr lang="en-US" dirty="0" err="1" smtClean="0">
                <a:solidFill>
                  <a:srgbClr val="00B050"/>
                </a:solidFill>
              </a:rPr>
              <a:t>AcTS’s</a:t>
            </a:r>
            <a:r>
              <a:rPr lang="en-US" dirty="0" smtClean="0">
                <a:solidFill>
                  <a:srgbClr val="00B050"/>
                </a:solidFill>
              </a:rPr>
              <a:t> prediction</a:t>
            </a:r>
            <a:endParaRPr lang="en-US" dirty="0">
              <a:solidFill>
                <a:srgbClr val="00B050"/>
              </a:solidFill>
            </a:endParaRPr>
          </a:p>
        </p:txBody>
      </p:sp>
      <p:sp>
        <p:nvSpPr>
          <p:cNvPr id="4" name="Date Placeholder 3"/>
          <p:cNvSpPr>
            <a:spLocks noGrp="1"/>
          </p:cNvSpPr>
          <p:nvPr>
            <p:ph type="dt" sz="half" idx="10"/>
          </p:nvPr>
        </p:nvSpPr>
        <p:spPr/>
        <p:txBody>
          <a:bodyPr/>
          <a:lstStyle/>
          <a:p>
            <a:fld id="{AD43004E-643E-4F6D-9A91-14AD19FF0A99}" type="datetime1">
              <a:rPr lang="en-US" smtClean="0"/>
              <a:t>6/17/2014</a:t>
            </a:fld>
            <a:endParaRPr lang="en-US"/>
          </a:p>
        </p:txBody>
      </p:sp>
      <p:sp>
        <p:nvSpPr>
          <p:cNvPr id="7" name="Footer Placeholder 6"/>
          <p:cNvSpPr>
            <a:spLocks noGrp="1"/>
          </p:cNvSpPr>
          <p:nvPr>
            <p:ph type="ftr" sz="quarter" idx="11"/>
          </p:nvPr>
        </p:nvSpPr>
        <p:spPr/>
        <p:txBody>
          <a:bodyPr/>
          <a:lstStyle/>
          <a:p>
            <a:r>
              <a:rPr lang="en-US" smtClean="0"/>
              <a:t>SIGIR'2014 @ Gold Coast</a:t>
            </a:r>
            <a:endParaRPr lang="en-US"/>
          </a:p>
        </p:txBody>
      </p:sp>
      <p:sp>
        <p:nvSpPr>
          <p:cNvPr id="8" name="Slide Number Placeholder 7"/>
          <p:cNvSpPr>
            <a:spLocks noGrp="1"/>
          </p:cNvSpPr>
          <p:nvPr>
            <p:ph type="sldNum" sz="quarter" idx="12"/>
          </p:nvPr>
        </p:nvSpPr>
        <p:spPr/>
        <p:txBody>
          <a:bodyPr/>
          <a:lstStyle/>
          <a:p>
            <a:fld id="{AE494217-ED9B-45E5-BEFB-A5BA51F79344}" type="slidenum">
              <a:rPr lang="en-US" smtClean="0"/>
              <a:t>16</a:t>
            </a:fld>
            <a:endParaRPr lang="en-US"/>
          </a:p>
        </p:txBody>
      </p:sp>
    </p:spTree>
    <p:extLst>
      <p:ext uri="{BB962C8B-B14F-4D97-AF65-F5344CB8AC3E}">
        <p14:creationId xmlns:p14="http://schemas.microsoft.com/office/powerpoint/2010/main" val="1175495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Action-level satisfaction modeling</a:t>
            </a:r>
          </a:p>
        </p:txBody>
      </p:sp>
      <p:sp>
        <p:nvSpPr>
          <p:cNvPr id="3" name="Content Placeholder 2"/>
          <p:cNvSpPr>
            <a:spLocks noGrp="1"/>
          </p:cNvSpPr>
          <p:nvPr>
            <p:ph idx="1"/>
          </p:nvPr>
        </p:nvSpPr>
        <p:spPr/>
        <p:txBody>
          <a:bodyPr/>
          <a:lstStyle/>
          <a:p>
            <a:r>
              <a:rPr lang="en-US" dirty="0"/>
              <a:t>As additional features for document relevance </a:t>
            </a:r>
            <a:r>
              <a:rPr lang="en-US" dirty="0" smtClean="0"/>
              <a:t>estimation</a:t>
            </a:r>
          </a:p>
          <a:p>
            <a:pPr marL="855663" lvl="1" indent="-398463">
              <a:buFont typeface="+mj-lt"/>
              <a:buAutoNum type="arabicPeriod"/>
            </a:pPr>
            <a:r>
              <a:rPr lang="en-US" dirty="0" smtClean="0"/>
              <a:t>Apply satisfaction models (trained on toolbar data) over four-months Bing search log</a:t>
            </a:r>
          </a:p>
          <a:p>
            <a:pPr marL="855663" lvl="1" indent="-398463">
              <a:buFont typeface="+mj-lt"/>
              <a:buAutoNum type="arabicPeriod"/>
            </a:pPr>
            <a:r>
              <a:rPr lang="en-US" dirty="0" smtClean="0"/>
              <a:t>Derive features for each Query-URL pair</a:t>
            </a:r>
          </a:p>
          <a:p>
            <a:pPr lvl="2"/>
            <a:r>
              <a:rPr lang="en-US" dirty="0" smtClean="0"/>
              <a:t>Median, mean and standard deviation of action satisfaction labels</a:t>
            </a:r>
          </a:p>
          <a:p>
            <a:pPr marL="855663" lvl="1" indent="-398463">
              <a:buFont typeface="+mj-lt"/>
              <a:buAutoNum type="arabicPeriod"/>
            </a:pPr>
            <a:r>
              <a:rPr lang="en-US" dirty="0" smtClean="0"/>
              <a:t>Join the </a:t>
            </a:r>
            <a:r>
              <a:rPr lang="en-US" dirty="0"/>
              <a:t>Query-URL </a:t>
            </a:r>
            <a:r>
              <a:rPr lang="en-US" dirty="0" smtClean="0"/>
              <a:t>pairs with existing manual annotations to acquire relevance labels</a:t>
            </a:r>
          </a:p>
          <a:p>
            <a:pPr lvl="1"/>
            <a:endParaRPr lang="en-US" dirty="0"/>
          </a:p>
        </p:txBody>
      </p:sp>
      <p:sp>
        <p:nvSpPr>
          <p:cNvPr id="4" name="Date Placeholder 3"/>
          <p:cNvSpPr>
            <a:spLocks noGrp="1"/>
          </p:cNvSpPr>
          <p:nvPr>
            <p:ph type="dt" sz="half" idx="10"/>
          </p:nvPr>
        </p:nvSpPr>
        <p:spPr/>
        <p:txBody>
          <a:bodyPr/>
          <a:lstStyle/>
          <a:p>
            <a:fld id="{BBE9A838-DA45-4F19-B95C-AD6803DE39C6}"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17</a:t>
            </a:fld>
            <a:endParaRPr lang="en-US"/>
          </a:p>
        </p:txBody>
      </p:sp>
    </p:spTree>
    <p:extLst>
      <p:ext uri="{BB962C8B-B14F-4D97-AF65-F5344CB8AC3E}">
        <p14:creationId xmlns:p14="http://schemas.microsoft.com/office/powerpoint/2010/main" val="12464883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Action-level satisfaction modeling</a:t>
            </a:r>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As additional features for document relevance estimation</a:t>
            </a:r>
            <a:endParaRPr lang="en-US" sz="4000" dirty="0"/>
          </a:p>
          <a:p>
            <a:pPr lvl="1"/>
            <a:r>
              <a:rPr lang="en-US" dirty="0" smtClean="0"/>
              <a:t>Ranker: </a:t>
            </a:r>
            <a:r>
              <a:rPr lang="en-US" dirty="0" err="1" smtClean="0"/>
              <a:t>LambdaMART</a:t>
            </a:r>
            <a:endParaRPr lang="en-US" dirty="0" smtClean="0"/>
          </a:p>
          <a:p>
            <a:pPr lvl="1"/>
            <a:r>
              <a:rPr lang="en-US" dirty="0"/>
              <a:t>SUM: Session Utility Model </a:t>
            </a:r>
            <a:r>
              <a:rPr lang="en-US" baseline="30000" dirty="0"/>
              <a:t>[</a:t>
            </a:r>
            <a:r>
              <a:rPr lang="en-US" baseline="30000" dirty="0" err="1"/>
              <a:t>Dupret</a:t>
            </a:r>
            <a:r>
              <a:rPr lang="en-US" baseline="30000" dirty="0"/>
              <a:t> and Liao, </a:t>
            </a:r>
            <a:r>
              <a:rPr lang="en-US" baseline="30000" dirty="0" smtClean="0"/>
              <a:t>WSDM'10]</a:t>
            </a: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59359044"/>
              </p:ext>
            </p:extLst>
          </p:nvPr>
        </p:nvGraphicFramePr>
        <p:xfrm>
          <a:off x="2019300" y="3810000"/>
          <a:ext cx="5105400" cy="2194560"/>
        </p:xfrm>
        <a:graphic>
          <a:graphicData uri="http://schemas.openxmlformats.org/drawingml/2006/table">
            <a:tbl>
              <a:tblPr firstRow="1" bandRow="1">
                <a:tableStyleId>{9D7B26C5-4107-4FEC-AEDC-1716B250A1EF}</a:tableStyleId>
              </a:tblPr>
              <a:tblGrid>
                <a:gridCol w="1280160"/>
                <a:gridCol w="929640"/>
                <a:gridCol w="914400"/>
                <a:gridCol w="1066800"/>
                <a:gridCol w="914400"/>
              </a:tblGrid>
              <a:tr h="309880">
                <a:tc>
                  <a:txBody>
                    <a:bodyPr/>
                    <a:lstStyle/>
                    <a:p>
                      <a:pPr algn="ctr"/>
                      <a:r>
                        <a:rPr lang="en-US" dirty="0" smtClean="0"/>
                        <a:t>%</a:t>
                      </a:r>
                      <a:endParaRPr lang="en-US" dirty="0"/>
                    </a:p>
                  </a:txBody>
                  <a:tcPr anchor="ctr">
                    <a:lnT w="28575" cap="flat" cmpd="sng" algn="ctr">
                      <a:solidFill>
                        <a:schemeClr val="tx1"/>
                      </a:solidFill>
                      <a:prstDash val="solid"/>
                      <a:round/>
                      <a:headEnd type="none" w="med" len="med"/>
                      <a:tailEnd type="none" w="med" len="med"/>
                    </a:lnT>
                  </a:tcPr>
                </a:tc>
                <a:tc>
                  <a:txBody>
                    <a:bodyPr/>
                    <a:lstStyle/>
                    <a:p>
                      <a:pPr algn="ctr"/>
                      <a:r>
                        <a:rPr lang="en-US" dirty="0" smtClean="0"/>
                        <a:t>P@1</a:t>
                      </a:r>
                      <a:endParaRPr lang="en-US" dirty="0"/>
                    </a:p>
                  </a:txBody>
                  <a:tcPr anchor="ctr">
                    <a:lnT w="28575" cap="flat" cmpd="sng" algn="ctr">
                      <a:solidFill>
                        <a:schemeClr val="tx1"/>
                      </a:solidFill>
                      <a:prstDash val="solid"/>
                      <a:round/>
                      <a:headEnd type="none" w="med" len="med"/>
                      <a:tailEnd type="none" w="med" len="med"/>
                    </a:lnT>
                  </a:tcPr>
                </a:tc>
                <a:tc>
                  <a:txBody>
                    <a:bodyPr/>
                    <a:lstStyle/>
                    <a:p>
                      <a:pPr algn="ctr"/>
                      <a:r>
                        <a:rPr lang="en-US" dirty="0" smtClean="0"/>
                        <a:t>MAP</a:t>
                      </a:r>
                      <a:endParaRPr lang="en-US" dirty="0"/>
                    </a:p>
                  </a:txBody>
                  <a:tcPr anchor="ctr">
                    <a:lnT w="28575" cap="flat" cmpd="sng" algn="ctr">
                      <a:solidFill>
                        <a:schemeClr val="tx1"/>
                      </a:solidFill>
                      <a:prstDash val="solid"/>
                      <a:round/>
                      <a:headEnd type="none" w="med" len="med"/>
                      <a:tailEnd type="none" w="med" len="med"/>
                    </a:lnT>
                  </a:tcPr>
                </a:tc>
                <a:tc>
                  <a:txBody>
                    <a:bodyPr/>
                    <a:lstStyle/>
                    <a:p>
                      <a:pPr algn="ctr"/>
                      <a:r>
                        <a:rPr lang="en-US" dirty="0" smtClean="0"/>
                        <a:t>NDCG@5</a:t>
                      </a:r>
                      <a:endParaRPr lang="en-US" dirty="0"/>
                    </a:p>
                  </a:txBody>
                  <a:tcPr anchor="ctr">
                    <a:lnT w="28575" cap="flat" cmpd="sng" algn="ctr">
                      <a:solidFill>
                        <a:schemeClr val="tx1"/>
                      </a:solidFill>
                      <a:prstDash val="solid"/>
                      <a:round/>
                      <a:headEnd type="none" w="med" len="med"/>
                      <a:tailEnd type="none" w="med" len="med"/>
                    </a:lnT>
                  </a:tcPr>
                </a:tc>
                <a:tc>
                  <a:txBody>
                    <a:bodyPr/>
                    <a:lstStyle/>
                    <a:p>
                      <a:pPr algn="ctr"/>
                      <a:r>
                        <a:rPr lang="en-US" dirty="0" smtClean="0"/>
                        <a:t>MRR</a:t>
                      </a:r>
                      <a:endParaRPr lang="en-US" dirty="0"/>
                    </a:p>
                  </a:txBody>
                  <a:tcPr anchor="ctr">
                    <a:lnT w="28575" cap="flat" cmpd="sng" algn="ctr">
                      <a:solidFill>
                        <a:schemeClr val="tx1"/>
                      </a:solidFill>
                      <a:prstDash val="solid"/>
                      <a:round/>
                      <a:headEnd type="none" w="med" len="med"/>
                      <a:tailEnd type="none" w="med" len="med"/>
                    </a:lnT>
                  </a:tcPr>
                </a:tc>
              </a:tr>
              <a:tr h="309880">
                <a:tc>
                  <a:txBody>
                    <a:bodyPr/>
                    <a:lstStyle/>
                    <a:p>
                      <a:r>
                        <a:rPr lang="en-US" dirty="0" smtClean="0"/>
                        <a:t>MML</a:t>
                      </a:r>
                      <a:endParaRPr lang="en-US" dirty="0"/>
                    </a:p>
                  </a:txBody>
                  <a:tcPr anchor="ctr">
                    <a:noFill/>
                  </a:tcPr>
                </a:tc>
                <a:tc>
                  <a:txBody>
                    <a:bodyPr/>
                    <a:lstStyle/>
                    <a:p>
                      <a:pPr algn="ctr"/>
                      <a:r>
                        <a:rPr lang="en-US" dirty="0" smtClean="0"/>
                        <a:t>+4.926</a:t>
                      </a:r>
                      <a:endParaRPr lang="en-US" dirty="0"/>
                    </a:p>
                  </a:txBody>
                  <a:tcPr anchor="ctr">
                    <a:noFill/>
                  </a:tcPr>
                </a:tc>
                <a:tc>
                  <a:txBody>
                    <a:bodyPr/>
                    <a:lstStyle/>
                    <a:p>
                      <a:pPr algn="ctr"/>
                      <a:r>
                        <a:rPr lang="en-US" dirty="0" smtClean="0"/>
                        <a:t>+3.482</a:t>
                      </a:r>
                      <a:endParaRPr lang="en-US" dirty="0"/>
                    </a:p>
                  </a:txBody>
                  <a:tcPr anchor="ctr">
                    <a:noFill/>
                  </a:tcPr>
                </a:tc>
                <a:tc>
                  <a:txBody>
                    <a:bodyPr/>
                    <a:lstStyle/>
                    <a:p>
                      <a:pPr algn="ctr"/>
                      <a:r>
                        <a:rPr lang="en-US" dirty="0" smtClean="0"/>
                        <a:t>+3.573</a:t>
                      </a:r>
                      <a:endParaRPr lang="en-US" dirty="0"/>
                    </a:p>
                  </a:txBody>
                  <a:tcPr anchor="ctr">
                    <a:noFill/>
                  </a:tcPr>
                </a:tc>
                <a:tc>
                  <a:txBody>
                    <a:bodyPr/>
                    <a:lstStyle/>
                    <a:p>
                      <a:pPr algn="ctr"/>
                      <a:r>
                        <a:rPr lang="en-US" dirty="0" smtClean="0"/>
                        <a:t>+2.650</a:t>
                      </a:r>
                      <a:endParaRPr lang="en-US" dirty="0"/>
                    </a:p>
                  </a:txBody>
                  <a:tcPr anchor="ctr">
                    <a:noFill/>
                  </a:tcPr>
                </a:tc>
              </a:tr>
              <a:tr h="309880">
                <a:tc>
                  <a:txBody>
                    <a:bodyPr/>
                    <a:lstStyle/>
                    <a:p>
                      <a:r>
                        <a:rPr lang="en-US" dirty="0" err="1" smtClean="0"/>
                        <a:t>LogiReg</a:t>
                      </a:r>
                      <a:endParaRPr lang="en-US" dirty="0"/>
                    </a:p>
                  </a:txBody>
                  <a:tcPr anchor="ctr"/>
                </a:tc>
                <a:tc>
                  <a:txBody>
                    <a:bodyPr/>
                    <a:lstStyle/>
                    <a:p>
                      <a:pPr algn="ctr"/>
                      <a:r>
                        <a:rPr lang="en-US" dirty="0" smtClean="0"/>
                        <a:t>+5.110</a:t>
                      </a:r>
                      <a:endParaRPr lang="en-US" dirty="0"/>
                    </a:p>
                  </a:txBody>
                  <a:tcPr anchor="ctr"/>
                </a:tc>
                <a:tc>
                  <a:txBody>
                    <a:bodyPr/>
                    <a:lstStyle/>
                    <a:p>
                      <a:pPr algn="ctr"/>
                      <a:r>
                        <a:rPr lang="en-US" dirty="0" smtClean="0"/>
                        <a:t>+3.352</a:t>
                      </a:r>
                      <a:endParaRPr lang="en-US" dirty="0"/>
                    </a:p>
                  </a:txBody>
                  <a:tcPr anchor="ctr"/>
                </a:tc>
                <a:tc>
                  <a:txBody>
                    <a:bodyPr/>
                    <a:lstStyle/>
                    <a:p>
                      <a:pPr algn="ctr"/>
                      <a:r>
                        <a:rPr lang="en-US" dirty="0" smtClean="0"/>
                        <a:t>+3.783</a:t>
                      </a:r>
                      <a:endParaRPr lang="en-US" dirty="0"/>
                    </a:p>
                  </a:txBody>
                  <a:tcPr anchor="ctr"/>
                </a:tc>
                <a:tc>
                  <a:txBody>
                    <a:bodyPr/>
                    <a:lstStyle/>
                    <a:p>
                      <a:pPr algn="ctr"/>
                      <a:r>
                        <a:rPr lang="en-US" dirty="0" smtClean="0"/>
                        <a:t>+2.776</a:t>
                      </a:r>
                      <a:endParaRPr lang="en-US" dirty="0"/>
                    </a:p>
                  </a:txBody>
                  <a:tcPr anchor="ctr"/>
                </a:tc>
              </a:tr>
              <a:tr h="309880">
                <a:tc>
                  <a:txBody>
                    <a:bodyPr/>
                    <a:lstStyle/>
                    <a:p>
                      <a:r>
                        <a:rPr lang="en-US" dirty="0" smtClean="0"/>
                        <a:t>session-CRF</a:t>
                      </a:r>
                      <a:endParaRPr lang="en-US" dirty="0"/>
                    </a:p>
                  </a:txBody>
                  <a:tcPr anchor="ctr">
                    <a:noFill/>
                  </a:tcPr>
                </a:tc>
                <a:tc>
                  <a:txBody>
                    <a:bodyPr/>
                    <a:lstStyle/>
                    <a:p>
                      <a:pPr algn="ctr"/>
                      <a:r>
                        <a:rPr lang="en-US" dirty="0" smtClean="0"/>
                        <a:t>+4.752</a:t>
                      </a:r>
                      <a:endParaRPr lang="en-US" dirty="0"/>
                    </a:p>
                  </a:txBody>
                  <a:tcPr anchor="ctr">
                    <a:noFill/>
                  </a:tcPr>
                </a:tc>
                <a:tc>
                  <a:txBody>
                    <a:bodyPr/>
                    <a:lstStyle/>
                    <a:p>
                      <a:pPr algn="ctr"/>
                      <a:r>
                        <a:rPr lang="en-US" dirty="0" smtClean="0"/>
                        <a:t>+3.402</a:t>
                      </a:r>
                      <a:endParaRPr lang="en-US" dirty="0"/>
                    </a:p>
                  </a:txBody>
                  <a:tcPr anchor="ctr">
                    <a:noFill/>
                  </a:tcPr>
                </a:tc>
                <a:tc>
                  <a:txBody>
                    <a:bodyPr/>
                    <a:lstStyle/>
                    <a:p>
                      <a:pPr algn="ctr"/>
                      <a:r>
                        <a:rPr lang="en-US" dirty="0" smtClean="0"/>
                        <a:t>+3.896</a:t>
                      </a:r>
                      <a:endParaRPr lang="en-US" dirty="0"/>
                    </a:p>
                  </a:txBody>
                  <a:tcPr anchor="ctr">
                    <a:noFill/>
                  </a:tcPr>
                </a:tc>
                <a:tc>
                  <a:txBody>
                    <a:bodyPr/>
                    <a:lstStyle/>
                    <a:p>
                      <a:pPr algn="ctr"/>
                      <a:r>
                        <a:rPr lang="en-US" dirty="0" smtClean="0"/>
                        <a:t>+2.616</a:t>
                      </a:r>
                      <a:endParaRPr lang="en-US" dirty="0"/>
                    </a:p>
                  </a:txBody>
                  <a:tcPr anchor="ctr">
                    <a:noFill/>
                  </a:tcPr>
                </a:tc>
              </a:tr>
              <a:tr h="309880">
                <a:tc>
                  <a:txBody>
                    <a:bodyPr/>
                    <a:lstStyle/>
                    <a:p>
                      <a:r>
                        <a:rPr lang="en-US" dirty="0" smtClean="0"/>
                        <a:t>SUM</a:t>
                      </a:r>
                      <a:endParaRPr lang="en-US" dirty="0"/>
                    </a:p>
                  </a:txBody>
                  <a:tcPr anchor="ctr"/>
                </a:tc>
                <a:tc>
                  <a:txBody>
                    <a:bodyPr/>
                    <a:lstStyle/>
                    <a:p>
                      <a:pPr algn="ctr"/>
                      <a:r>
                        <a:rPr lang="en-US" dirty="0" smtClean="0"/>
                        <a:t>+5.101</a:t>
                      </a:r>
                      <a:endParaRPr lang="en-US" dirty="0"/>
                    </a:p>
                  </a:txBody>
                  <a:tcPr anchor="ctr"/>
                </a:tc>
                <a:tc>
                  <a:txBody>
                    <a:bodyPr/>
                    <a:lstStyle/>
                    <a:p>
                      <a:pPr algn="ctr"/>
                      <a:r>
                        <a:rPr lang="en-US" dirty="0" smtClean="0"/>
                        <a:t>+3.405</a:t>
                      </a:r>
                      <a:endParaRPr lang="en-US" dirty="0"/>
                    </a:p>
                  </a:txBody>
                  <a:tcPr anchor="ctr"/>
                </a:tc>
                <a:tc>
                  <a:txBody>
                    <a:bodyPr/>
                    <a:lstStyle/>
                    <a:p>
                      <a:pPr algn="ctr"/>
                      <a:r>
                        <a:rPr lang="en-US" dirty="0" smtClean="0"/>
                        <a:t>+3.946</a:t>
                      </a:r>
                      <a:endParaRPr lang="en-US" dirty="0"/>
                    </a:p>
                  </a:txBody>
                  <a:tcPr anchor="ctr"/>
                </a:tc>
                <a:tc>
                  <a:txBody>
                    <a:bodyPr/>
                    <a:lstStyle/>
                    <a:p>
                      <a:pPr algn="ctr"/>
                      <a:r>
                        <a:rPr lang="en-US" dirty="0" smtClean="0"/>
                        <a:t>+2.807</a:t>
                      </a:r>
                      <a:endParaRPr lang="en-US" dirty="0"/>
                    </a:p>
                  </a:txBody>
                  <a:tcPr anchor="ctr"/>
                </a:tc>
              </a:tr>
              <a:tr h="309880">
                <a:tc>
                  <a:txBody>
                    <a:bodyPr/>
                    <a:lstStyle/>
                    <a:p>
                      <a:r>
                        <a:rPr lang="en-US" dirty="0" err="1" smtClean="0"/>
                        <a:t>AcTS</a:t>
                      </a:r>
                      <a:r>
                        <a:rPr lang="en-US" dirty="0" smtClean="0"/>
                        <a:t>*</a:t>
                      </a:r>
                      <a:endParaRPr lang="en-US" dirty="0"/>
                    </a:p>
                  </a:txBody>
                  <a:tcPr anchor="ctr">
                    <a:lnB w="28575" cap="flat" cmpd="sng" algn="ctr">
                      <a:solidFill>
                        <a:schemeClr val="tx1"/>
                      </a:solidFill>
                      <a:prstDash val="solid"/>
                      <a:round/>
                      <a:headEnd type="none" w="med" len="med"/>
                      <a:tailEnd type="none" w="med" len="med"/>
                    </a:lnB>
                    <a:noFill/>
                  </a:tcPr>
                </a:tc>
                <a:tc>
                  <a:txBody>
                    <a:bodyPr/>
                    <a:lstStyle/>
                    <a:p>
                      <a:pPr algn="ctr"/>
                      <a:r>
                        <a:rPr lang="en-US" b="1" dirty="0" smtClean="0"/>
                        <a:t>+5.366</a:t>
                      </a:r>
                      <a:endParaRPr lang="en-US" b="1" dirty="0"/>
                    </a:p>
                  </a:txBody>
                  <a:tcPr anchor="ctr">
                    <a:lnB w="28575" cap="flat" cmpd="sng" algn="ctr">
                      <a:solidFill>
                        <a:schemeClr val="tx1"/>
                      </a:solidFill>
                      <a:prstDash val="solid"/>
                      <a:round/>
                      <a:headEnd type="none" w="med" len="med"/>
                      <a:tailEnd type="none" w="med" len="med"/>
                    </a:lnB>
                    <a:noFill/>
                  </a:tcPr>
                </a:tc>
                <a:tc>
                  <a:txBody>
                    <a:bodyPr/>
                    <a:lstStyle/>
                    <a:p>
                      <a:pPr algn="ctr"/>
                      <a:r>
                        <a:rPr lang="en-US" b="1" dirty="0" smtClean="0"/>
                        <a:t>+3.819</a:t>
                      </a:r>
                      <a:endParaRPr lang="en-US" b="1" dirty="0"/>
                    </a:p>
                  </a:txBody>
                  <a:tcPr anchor="ctr">
                    <a:lnB w="28575" cap="flat" cmpd="sng" algn="ctr">
                      <a:solidFill>
                        <a:schemeClr val="tx1"/>
                      </a:solidFill>
                      <a:prstDash val="solid"/>
                      <a:round/>
                      <a:headEnd type="none" w="med" len="med"/>
                      <a:tailEnd type="none" w="med" len="med"/>
                    </a:lnB>
                    <a:noFill/>
                  </a:tcPr>
                </a:tc>
                <a:tc>
                  <a:txBody>
                    <a:bodyPr/>
                    <a:lstStyle/>
                    <a:p>
                      <a:pPr algn="ctr"/>
                      <a:r>
                        <a:rPr lang="en-US" b="1" dirty="0" smtClean="0"/>
                        <a:t>+4.278</a:t>
                      </a:r>
                      <a:endParaRPr lang="en-US" b="1" dirty="0"/>
                    </a:p>
                  </a:txBody>
                  <a:tcPr anchor="ctr">
                    <a:lnB w="28575" cap="flat" cmpd="sng" algn="ctr">
                      <a:solidFill>
                        <a:schemeClr val="tx1"/>
                      </a:solidFill>
                      <a:prstDash val="solid"/>
                      <a:round/>
                      <a:headEnd type="none" w="med" len="med"/>
                      <a:tailEnd type="none" w="med" len="med"/>
                    </a:lnB>
                    <a:noFill/>
                  </a:tcPr>
                </a:tc>
                <a:tc>
                  <a:txBody>
                    <a:bodyPr/>
                    <a:lstStyle/>
                    <a:p>
                      <a:pPr algn="ctr"/>
                      <a:r>
                        <a:rPr lang="en-US" b="1" dirty="0" smtClean="0"/>
                        <a:t>+2.955</a:t>
                      </a:r>
                      <a:endParaRPr lang="en-US" b="1" dirty="0"/>
                    </a:p>
                  </a:txBody>
                  <a:tcPr anchor="ctr">
                    <a:lnB w="28575"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3505200" y="6019800"/>
            <a:ext cx="2710149" cy="338554"/>
          </a:xfrm>
          <a:prstGeom prst="rect">
            <a:avLst/>
          </a:prstGeom>
          <a:noFill/>
        </p:spPr>
        <p:txBody>
          <a:bodyPr wrap="square" rtlCol="0">
            <a:spAutoFit/>
          </a:bodyPr>
          <a:lstStyle/>
          <a:p>
            <a:r>
              <a:rPr lang="en-US" sz="1600" dirty="0"/>
              <a:t>* Indicates </a:t>
            </a:r>
            <a:r>
              <a:rPr lang="en-US" sz="1600" i="1" dirty="0"/>
              <a:t>p</a:t>
            </a:r>
            <a:r>
              <a:rPr lang="en-US" sz="1600" dirty="0"/>
              <a:t>-value&lt;0.01</a:t>
            </a:r>
          </a:p>
        </p:txBody>
      </p:sp>
      <p:sp>
        <p:nvSpPr>
          <p:cNvPr id="6" name="Date Placeholder 5"/>
          <p:cNvSpPr>
            <a:spLocks noGrp="1"/>
          </p:cNvSpPr>
          <p:nvPr>
            <p:ph type="dt" sz="half" idx="10"/>
          </p:nvPr>
        </p:nvSpPr>
        <p:spPr/>
        <p:txBody>
          <a:bodyPr/>
          <a:lstStyle/>
          <a:p>
            <a:fld id="{5B4F9F3D-1733-4594-B707-6EA47A9C36CB}" type="datetime1">
              <a:rPr lang="en-US" smtClean="0"/>
              <a:t>6/17/2014</a:t>
            </a:fld>
            <a:endParaRPr lang="en-US"/>
          </a:p>
        </p:txBody>
      </p:sp>
      <p:sp>
        <p:nvSpPr>
          <p:cNvPr id="7" name="Footer Placeholder 6"/>
          <p:cNvSpPr>
            <a:spLocks noGrp="1"/>
          </p:cNvSpPr>
          <p:nvPr>
            <p:ph type="ftr" sz="quarter" idx="11"/>
          </p:nvPr>
        </p:nvSpPr>
        <p:spPr/>
        <p:txBody>
          <a:bodyPr/>
          <a:lstStyle/>
          <a:p>
            <a:r>
              <a:rPr lang="en-US" smtClean="0"/>
              <a:t>SIGIR'2014 @ Gold Coast</a:t>
            </a:r>
            <a:endParaRPr lang="en-US"/>
          </a:p>
        </p:txBody>
      </p:sp>
      <p:sp>
        <p:nvSpPr>
          <p:cNvPr id="8" name="Slide Number Placeholder 7"/>
          <p:cNvSpPr>
            <a:spLocks noGrp="1"/>
          </p:cNvSpPr>
          <p:nvPr>
            <p:ph type="sldNum" sz="quarter" idx="12"/>
          </p:nvPr>
        </p:nvSpPr>
        <p:spPr/>
        <p:txBody>
          <a:bodyPr/>
          <a:lstStyle/>
          <a:p>
            <a:fld id="{AE494217-ED9B-45E5-BEFB-A5BA51F79344}" type="slidenum">
              <a:rPr lang="en-US" smtClean="0"/>
              <a:t>18</a:t>
            </a:fld>
            <a:endParaRPr lang="en-US"/>
          </a:p>
        </p:txBody>
      </p:sp>
    </p:spTree>
    <p:extLst>
      <p:ext uri="{BB962C8B-B14F-4D97-AF65-F5344CB8AC3E}">
        <p14:creationId xmlns:p14="http://schemas.microsoft.com/office/powerpoint/2010/main" val="3691800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Action-level satisfaction modeling</a:t>
            </a:r>
          </a:p>
        </p:txBody>
      </p:sp>
      <p:sp>
        <p:nvSpPr>
          <p:cNvPr id="3" name="Content Placeholder 2"/>
          <p:cNvSpPr>
            <a:spLocks noGrp="1"/>
          </p:cNvSpPr>
          <p:nvPr>
            <p:ph idx="1"/>
          </p:nvPr>
        </p:nvSpPr>
        <p:spPr/>
        <p:txBody>
          <a:bodyPr/>
          <a:lstStyle/>
          <a:p>
            <a:r>
              <a:rPr lang="en-US" dirty="0" smtClean="0"/>
              <a:t>Task-based query reformulation </a:t>
            </a:r>
          </a:p>
          <a:p>
            <a:pPr lvl="1"/>
            <a:r>
              <a:rPr lang="en-US" dirty="0"/>
              <a:t>Log Likelihood Ratio </a:t>
            </a:r>
            <a:r>
              <a:rPr lang="en-US" baseline="30000" dirty="0" smtClean="0"/>
              <a:t>[Liao </a:t>
            </a:r>
            <a:r>
              <a:rPr lang="en-US" baseline="30000" dirty="0"/>
              <a:t>et al. WWW'12</a:t>
            </a:r>
            <a:r>
              <a:rPr lang="en-US" baseline="30000" dirty="0" smtClean="0"/>
              <a:t>]</a:t>
            </a:r>
          </a:p>
          <a:p>
            <a:pPr lvl="2"/>
            <a:r>
              <a:rPr lang="en-US" dirty="0" smtClean="0"/>
              <a:t>(</a:t>
            </a:r>
            <a:r>
              <a:rPr lang="en-US" dirty="0" err="1" smtClean="0"/>
              <a:t>q</a:t>
            </a:r>
            <a:r>
              <a:rPr lang="en-US" baseline="-25000" dirty="0" err="1" smtClean="0"/>
              <a:t>a</a:t>
            </a:r>
            <a:r>
              <a:rPr lang="en-US" dirty="0" smtClean="0"/>
              <a:t>, </a:t>
            </a:r>
            <a:r>
              <a:rPr lang="en-US" dirty="0" err="1" smtClean="0"/>
              <a:t>q</a:t>
            </a:r>
            <a:r>
              <a:rPr lang="en-US" baseline="-25000" dirty="0" err="1" smtClean="0"/>
              <a:t>b</a:t>
            </a:r>
            <a:r>
              <a:rPr lang="en-US" dirty="0" smtClean="0"/>
              <a:t>) are two consecutive queries in a task</a:t>
            </a:r>
          </a:p>
          <a:p>
            <a:pPr lvl="2"/>
            <a:r>
              <a:rPr lang="en-US" dirty="0" smtClean="0"/>
              <a:t>Metric:</a:t>
            </a:r>
          </a:p>
          <a:p>
            <a:pPr lvl="1"/>
            <a:r>
              <a:rPr lang="en-US" dirty="0" smtClean="0"/>
              <a:t>Assess query reformulation quality by inferred action satisfaction labels</a:t>
            </a:r>
          </a:p>
          <a:p>
            <a:pPr lvl="2"/>
            <a:r>
              <a:rPr lang="en-US" dirty="0" smtClean="0"/>
              <a:t>                                     when estimating likelihood</a:t>
            </a:r>
          </a:p>
          <a:p>
            <a:pPr lvl="2"/>
            <a:endParaRPr lang="en-US" dirty="0"/>
          </a:p>
        </p:txBody>
      </p:sp>
      <p:pic>
        <p:nvPicPr>
          <p:cNvPr id="4" name="Picture 3"/>
          <p:cNvPicPr>
            <a:picLocks noChangeAspect="1"/>
          </p:cNvPicPr>
          <p:nvPr/>
        </p:nvPicPr>
        <p:blipFill>
          <a:blip r:embed="rId3"/>
          <a:stretch>
            <a:fillRect/>
          </a:stretch>
        </p:blipFill>
        <p:spPr>
          <a:xfrm>
            <a:off x="2743200" y="3074962"/>
            <a:ext cx="2071687" cy="532339"/>
          </a:xfrm>
          <a:prstGeom prst="rect">
            <a:avLst/>
          </a:prstGeom>
        </p:spPr>
      </p:pic>
      <p:sp>
        <p:nvSpPr>
          <p:cNvPr id="5" name="TextBox 4"/>
          <p:cNvSpPr txBox="1"/>
          <p:nvPr/>
        </p:nvSpPr>
        <p:spPr>
          <a:xfrm>
            <a:off x="5137289" y="2971800"/>
            <a:ext cx="3701911" cy="369332"/>
          </a:xfrm>
          <a:prstGeom prst="rect">
            <a:avLst/>
          </a:prstGeom>
          <a:noFill/>
        </p:spPr>
        <p:txBody>
          <a:bodyPr wrap="none" rtlCol="0">
            <a:spAutoFit/>
          </a:bodyPr>
          <a:lstStyle/>
          <a:p>
            <a:r>
              <a:rPr lang="en-US" dirty="0" smtClean="0"/>
              <a:t>Likelihood of </a:t>
            </a:r>
            <a:r>
              <a:rPr lang="en-US" dirty="0"/>
              <a:t>(</a:t>
            </a:r>
            <a:r>
              <a:rPr lang="en-US" dirty="0" err="1"/>
              <a:t>q</a:t>
            </a:r>
            <a:r>
              <a:rPr lang="en-US" baseline="-25000" dirty="0" err="1"/>
              <a:t>a</a:t>
            </a:r>
            <a:r>
              <a:rPr lang="en-US" dirty="0"/>
              <a:t>, </a:t>
            </a:r>
            <a:r>
              <a:rPr lang="en-US" dirty="0" err="1"/>
              <a:t>q</a:t>
            </a:r>
            <a:r>
              <a:rPr lang="en-US" baseline="-25000" dirty="0" err="1"/>
              <a:t>b</a:t>
            </a:r>
            <a:r>
              <a:rPr lang="en-US" dirty="0"/>
              <a:t>) </a:t>
            </a:r>
            <a:r>
              <a:rPr lang="en-US" dirty="0" smtClean="0"/>
              <a:t>are </a:t>
            </a:r>
            <a:r>
              <a:rPr lang="en-US" u="sng" dirty="0" smtClean="0"/>
              <a:t>independent</a:t>
            </a:r>
            <a:endParaRPr lang="en-US" u="sng" dirty="0"/>
          </a:p>
        </p:txBody>
      </p:sp>
      <p:sp>
        <p:nvSpPr>
          <p:cNvPr id="6" name="TextBox 5"/>
          <p:cNvSpPr txBox="1"/>
          <p:nvPr/>
        </p:nvSpPr>
        <p:spPr>
          <a:xfrm>
            <a:off x="5144909" y="3314169"/>
            <a:ext cx="3527184" cy="369332"/>
          </a:xfrm>
          <a:prstGeom prst="rect">
            <a:avLst/>
          </a:prstGeom>
          <a:noFill/>
        </p:spPr>
        <p:txBody>
          <a:bodyPr wrap="none" rtlCol="0">
            <a:spAutoFit/>
          </a:bodyPr>
          <a:lstStyle/>
          <a:p>
            <a:r>
              <a:rPr lang="en-US" dirty="0" smtClean="0"/>
              <a:t>Likelihood of </a:t>
            </a:r>
            <a:r>
              <a:rPr lang="en-US" dirty="0"/>
              <a:t>(</a:t>
            </a:r>
            <a:r>
              <a:rPr lang="en-US" dirty="0" err="1"/>
              <a:t>q</a:t>
            </a:r>
            <a:r>
              <a:rPr lang="en-US" baseline="-25000" dirty="0" err="1"/>
              <a:t>a</a:t>
            </a:r>
            <a:r>
              <a:rPr lang="en-US" dirty="0"/>
              <a:t>, </a:t>
            </a:r>
            <a:r>
              <a:rPr lang="en-US" dirty="0" err="1"/>
              <a:t>q</a:t>
            </a:r>
            <a:r>
              <a:rPr lang="en-US" baseline="-25000" dirty="0" err="1"/>
              <a:t>b</a:t>
            </a:r>
            <a:r>
              <a:rPr lang="en-US" dirty="0"/>
              <a:t>) </a:t>
            </a:r>
            <a:r>
              <a:rPr lang="en-US" dirty="0" smtClean="0"/>
              <a:t>are </a:t>
            </a:r>
            <a:r>
              <a:rPr lang="en-US" u="sng" dirty="0" smtClean="0"/>
              <a:t>dependent</a:t>
            </a:r>
            <a:endParaRPr lang="en-US" u="sng" dirty="0"/>
          </a:p>
        </p:txBody>
      </p:sp>
      <p:cxnSp>
        <p:nvCxnSpPr>
          <p:cNvPr id="8" name="Straight Arrow Connector 7"/>
          <p:cNvCxnSpPr>
            <a:stCxn id="5" idx="1"/>
          </p:cNvCxnSpPr>
          <p:nvPr/>
        </p:nvCxnSpPr>
        <p:spPr>
          <a:xfrm flipH="1">
            <a:off x="4794671" y="3156466"/>
            <a:ext cx="342618" cy="4393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1"/>
          </p:cNvCxnSpPr>
          <p:nvPr/>
        </p:nvCxnSpPr>
        <p:spPr>
          <a:xfrm flipH="1" flipV="1">
            <a:off x="4839915" y="3429000"/>
            <a:ext cx="304994" cy="6983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4"/>
          <a:stretch>
            <a:fillRect/>
          </a:stretch>
        </p:blipFill>
        <p:spPr>
          <a:xfrm>
            <a:off x="1654629" y="4572000"/>
            <a:ext cx="2427466" cy="316626"/>
          </a:xfrm>
          <a:prstGeom prst="rect">
            <a:avLst/>
          </a:prstGeom>
        </p:spPr>
      </p:pic>
      <p:grpSp>
        <p:nvGrpSpPr>
          <p:cNvPr id="7" name="Group 6"/>
          <p:cNvGrpSpPr/>
          <p:nvPr/>
        </p:nvGrpSpPr>
        <p:grpSpPr>
          <a:xfrm>
            <a:off x="3702843" y="4996543"/>
            <a:ext cx="4145757" cy="759897"/>
            <a:chOff x="3702843" y="4996543"/>
            <a:chExt cx="4145757" cy="759897"/>
          </a:xfrm>
        </p:grpSpPr>
        <p:sp>
          <p:nvSpPr>
            <p:cNvPr id="12" name="TextBox 11"/>
            <p:cNvSpPr txBox="1"/>
            <p:nvPr/>
          </p:nvSpPr>
          <p:spPr>
            <a:xfrm>
              <a:off x="4419600" y="5110109"/>
              <a:ext cx="3429000" cy="646331"/>
            </a:xfrm>
            <a:prstGeom prst="rect">
              <a:avLst/>
            </a:prstGeom>
            <a:noFill/>
          </p:spPr>
          <p:txBody>
            <a:bodyPr wrap="square" rtlCol="0">
              <a:spAutoFit/>
            </a:bodyPr>
            <a:lstStyle/>
            <a:p>
              <a:r>
                <a:rPr lang="en-US" i="1" dirty="0" smtClean="0"/>
                <a:t>Prefer the reformulation which </a:t>
              </a:r>
              <a:r>
                <a:rPr lang="en-US" i="1" u="sng" dirty="0" smtClean="0"/>
                <a:t>improves</a:t>
              </a:r>
              <a:r>
                <a:rPr lang="en-US" i="1" dirty="0" smtClean="0"/>
                <a:t> user satisfaction</a:t>
              </a:r>
              <a:endParaRPr lang="en-US" i="1" dirty="0"/>
            </a:p>
          </p:txBody>
        </p:sp>
        <p:cxnSp>
          <p:nvCxnSpPr>
            <p:cNvPr id="13" name="Straight Arrow Connector 12"/>
            <p:cNvCxnSpPr>
              <a:stCxn id="12" idx="1"/>
            </p:cNvCxnSpPr>
            <p:nvPr/>
          </p:nvCxnSpPr>
          <p:spPr>
            <a:xfrm flipH="1" flipV="1">
              <a:off x="3702843" y="4996543"/>
              <a:ext cx="716757" cy="43673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9" name="Date Placeholder 8"/>
          <p:cNvSpPr>
            <a:spLocks noGrp="1"/>
          </p:cNvSpPr>
          <p:nvPr>
            <p:ph type="dt" sz="half" idx="10"/>
          </p:nvPr>
        </p:nvSpPr>
        <p:spPr/>
        <p:txBody>
          <a:bodyPr/>
          <a:lstStyle/>
          <a:p>
            <a:fld id="{95A3D801-AAE9-4086-9933-70A8E76D8585}" type="datetime1">
              <a:rPr lang="en-US" smtClean="0"/>
              <a:t>6/17/2014</a:t>
            </a:fld>
            <a:endParaRPr lang="en-US"/>
          </a:p>
        </p:txBody>
      </p:sp>
      <p:sp>
        <p:nvSpPr>
          <p:cNvPr id="14" name="Footer Placeholder 13"/>
          <p:cNvSpPr>
            <a:spLocks noGrp="1"/>
          </p:cNvSpPr>
          <p:nvPr>
            <p:ph type="ftr" sz="quarter" idx="11"/>
          </p:nvPr>
        </p:nvSpPr>
        <p:spPr/>
        <p:txBody>
          <a:bodyPr/>
          <a:lstStyle/>
          <a:p>
            <a:r>
              <a:rPr lang="en-US" smtClean="0"/>
              <a:t>SIGIR'2014 @ Gold Coast</a:t>
            </a:r>
            <a:endParaRPr lang="en-US"/>
          </a:p>
        </p:txBody>
      </p:sp>
      <p:sp>
        <p:nvSpPr>
          <p:cNvPr id="15" name="Slide Number Placeholder 14"/>
          <p:cNvSpPr>
            <a:spLocks noGrp="1"/>
          </p:cNvSpPr>
          <p:nvPr>
            <p:ph type="sldNum" sz="quarter" idx="12"/>
          </p:nvPr>
        </p:nvSpPr>
        <p:spPr/>
        <p:txBody>
          <a:bodyPr/>
          <a:lstStyle/>
          <a:p>
            <a:fld id="{AE494217-ED9B-45E5-BEFB-A5BA51F79344}" type="slidenum">
              <a:rPr lang="en-US" smtClean="0"/>
              <a:t>19</a:t>
            </a:fld>
            <a:endParaRPr lang="en-US"/>
          </a:p>
        </p:txBody>
      </p:sp>
    </p:spTree>
    <p:extLst>
      <p:ext uri="{BB962C8B-B14F-4D97-AF65-F5344CB8AC3E}">
        <p14:creationId xmlns:p14="http://schemas.microsoft.com/office/powerpoint/2010/main" val="51008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to assess search result quality?</a:t>
            </a:r>
            <a:endParaRPr lang="en-US" sz="4000" dirty="0"/>
          </a:p>
        </p:txBody>
      </p:sp>
      <p:sp>
        <p:nvSpPr>
          <p:cNvPr id="3" name="Content Placeholder 2"/>
          <p:cNvSpPr>
            <a:spLocks noGrp="1"/>
          </p:cNvSpPr>
          <p:nvPr>
            <p:ph idx="1"/>
          </p:nvPr>
        </p:nvSpPr>
        <p:spPr/>
        <p:txBody>
          <a:bodyPr/>
          <a:lstStyle/>
          <a:p>
            <a:r>
              <a:rPr lang="en-US" dirty="0" smtClean="0"/>
              <a:t>Query-level relevance evaluation </a:t>
            </a:r>
            <a:r>
              <a:rPr lang="en-US" baseline="30000" dirty="0" smtClean="0"/>
              <a:t>[Ricardo et al. 1999]</a:t>
            </a:r>
          </a:p>
          <a:p>
            <a:pPr lvl="1"/>
            <a:r>
              <a:rPr lang="en-US" dirty="0" smtClean="0"/>
              <a:t>Metrics: MAP, NDCG, MRR</a:t>
            </a:r>
            <a:endParaRPr lang="en-US" dirty="0"/>
          </a:p>
          <a:p>
            <a:r>
              <a:rPr lang="en-US" dirty="0" smtClean="0"/>
              <a:t>Task-level satisfaction evaluation </a:t>
            </a:r>
            <a:r>
              <a:rPr lang="en-US" baseline="30000" dirty="0"/>
              <a:t>[</a:t>
            </a:r>
            <a:r>
              <a:rPr lang="en-US" baseline="30000" dirty="0" smtClean="0"/>
              <a:t>Hassan et al. WSDM’10]</a:t>
            </a:r>
          </a:p>
          <a:p>
            <a:pPr lvl="1"/>
            <a:r>
              <a:rPr lang="en-US" dirty="0"/>
              <a:t>Users’ </a:t>
            </a:r>
            <a:r>
              <a:rPr lang="en-US" dirty="0" smtClean="0"/>
              <a:t>satisfaction of the whole search task</a:t>
            </a:r>
            <a:endParaRPr lang="en-US" dirty="0"/>
          </a:p>
        </p:txBody>
      </p:sp>
      <p:pic>
        <p:nvPicPr>
          <p:cNvPr id="9" name="Picture 8"/>
          <p:cNvPicPr>
            <a:picLocks noChangeAspect="1"/>
          </p:cNvPicPr>
          <p:nvPr/>
        </p:nvPicPr>
        <p:blipFill>
          <a:blip r:embed="rId3"/>
          <a:stretch>
            <a:fillRect/>
          </a:stretch>
        </p:blipFill>
        <p:spPr>
          <a:xfrm>
            <a:off x="403433" y="3190650"/>
            <a:ext cx="3582557" cy="2524350"/>
          </a:xfrm>
          <a:prstGeom prst="rect">
            <a:avLst/>
          </a:prstGeom>
        </p:spPr>
      </p:pic>
      <p:grpSp>
        <p:nvGrpSpPr>
          <p:cNvPr id="5" name="Group 4"/>
          <p:cNvGrpSpPr/>
          <p:nvPr/>
        </p:nvGrpSpPr>
        <p:grpSpPr>
          <a:xfrm>
            <a:off x="2373758" y="3200400"/>
            <a:ext cx="3782712" cy="2517660"/>
            <a:chOff x="10567852" y="4498523"/>
            <a:chExt cx="5043616" cy="3356880"/>
          </a:xfrm>
        </p:grpSpPr>
        <p:pic>
          <p:nvPicPr>
            <p:cNvPr id="10" name="Picture 9"/>
            <p:cNvPicPr>
              <a:picLocks noChangeAspect="1"/>
            </p:cNvPicPr>
            <p:nvPr/>
          </p:nvPicPr>
          <p:blipFill>
            <a:blip r:embed="rId4"/>
            <a:stretch>
              <a:fillRect/>
            </a:stretch>
          </p:blipFill>
          <p:spPr>
            <a:xfrm>
              <a:off x="10567852" y="4498523"/>
              <a:ext cx="5043616" cy="3356880"/>
            </a:xfrm>
            <a:prstGeom prst="rect">
              <a:avLst/>
            </a:prstGeom>
          </p:spPr>
        </p:pic>
        <p:pic>
          <p:nvPicPr>
            <p:cNvPr id="1032" name="Picture 8" descr="http://www.clker.com/cliparts/3/d/e/4/12428083851546739178Symbol_OK.svg.hi.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405091" y="6451512"/>
              <a:ext cx="242239" cy="230531"/>
            </a:xfrm>
            <a:prstGeom prst="rect">
              <a:avLst/>
            </a:prstGeom>
            <a:noFill/>
            <a:extLst>
              <a:ext uri="{909E8E84-426E-40DD-AFC4-6F175D3DCCD1}">
                <a14:hiddenFill xmlns:a14="http://schemas.microsoft.com/office/drawing/2010/main">
                  <a:solidFill>
                    <a:srgbClr val="FFFFFF"/>
                  </a:solidFill>
                </a14:hiddenFill>
              </a:ext>
            </a:extLst>
          </p:spPr>
        </p:pic>
      </p:grpSp>
      <p:pic>
        <p:nvPicPr>
          <p:cNvPr id="11" name="Picture 10"/>
          <p:cNvPicPr>
            <a:picLocks noChangeAspect="1"/>
          </p:cNvPicPr>
          <p:nvPr/>
        </p:nvPicPr>
        <p:blipFill>
          <a:blip r:embed="rId6"/>
          <a:stretch>
            <a:fillRect/>
          </a:stretch>
        </p:blipFill>
        <p:spPr>
          <a:xfrm>
            <a:off x="1294868" y="4648200"/>
            <a:ext cx="5964803" cy="1840989"/>
          </a:xfrm>
          <a:prstGeom prst="rect">
            <a:avLst/>
          </a:prstGeom>
        </p:spPr>
      </p:pic>
      <p:pic>
        <p:nvPicPr>
          <p:cNvPr id="7" name="Picture 6"/>
          <p:cNvPicPr>
            <a:picLocks noChangeAspect="1"/>
          </p:cNvPicPr>
          <p:nvPr/>
        </p:nvPicPr>
        <p:blipFill>
          <a:blip r:embed="rId7"/>
          <a:stretch>
            <a:fillRect/>
          </a:stretch>
        </p:blipFill>
        <p:spPr>
          <a:xfrm>
            <a:off x="4085618" y="3163734"/>
            <a:ext cx="3719382" cy="2382035"/>
          </a:xfrm>
          <a:prstGeom prst="rect">
            <a:avLst/>
          </a:prstGeom>
        </p:spPr>
      </p:pic>
      <p:pic>
        <p:nvPicPr>
          <p:cNvPr id="1036" name="Picture 12" descr="http://landscapephotographyshop.com/wp-content/uploads/2013/04/frowny-face.gi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62266" y="5179046"/>
            <a:ext cx="413197" cy="45975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2.gstatic.com/images?q=tbn:ANd9GcRzsOwGwJ3D_63ImVRfCZ6XrPb5OW5Hrw4yXJ3GbKLtc7daBrSuWA"/>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31924" y="4455319"/>
            <a:ext cx="473879" cy="49768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us.cdn3.123rf.com/168nwm/rclassenlayouts/rclassenlayouts1201/rclassenlayouts120100538/12409937-vector-red-x-cross-sign-icon.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81000" y="3606334"/>
            <a:ext cx="448160" cy="44816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ttp://us.cdn3.123rf.com/168nwm/rclassenlayouts/rclassenlayouts1201/rclassenlayouts120100538/12409937-vector-red-x-cross-sign-icon.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362200" y="3599716"/>
            <a:ext cx="448160" cy="44816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us.cdn3.123rf.com/168nwm/rclassenlayouts/rclassenlayouts1201/rclassenlayouts120100538/12409937-vector-red-x-cross-sign-icon.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38600" y="3606334"/>
            <a:ext cx="448160" cy="44816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img.wikinut.com/img/q7nvlj_bt5gj0m3y/jpeg/0/Question-Mark.jpe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885005">
            <a:off x="8448864" y="4567100"/>
            <a:ext cx="310091" cy="54299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38200" y="4343400"/>
            <a:ext cx="7181879" cy="369332"/>
          </a:xfrm>
          <a:prstGeom prst="rect">
            <a:avLst/>
          </a:prstGeom>
          <a:noFill/>
        </p:spPr>
        <p:txBody>
          <a:bodyPr wrap="square" rtlCol="0">
            <a:spAutoFit/>
          </a:bodyPr>
          <a:lstStyle/>
          <a:p>
            <a:r>
              <a:rPr lang="en-US" b="1" i="1" dirty="0">
                <a:solidFill>
                  <a:srgbClr val="FF0000"/>
                </a:solidFill>
              </a:rPr>
              <a:t>Goal: find existing work for </a:t>
            </a:r>
            <a:r>
              <a:rPr lang="en-US" b="1" i="1" dirty="0" smtClean="0">
                <a:solidFill>
                  <a:srgbClr val="FF0000"/>
                </a:solidFill>
              </a:rPr>
              <a:t>“action-level </a:t>
            </a:r>
            <a:r>
              <a:rPr lang="en-US" b="1" i="1" dirty="0">
                <a:solidFill>
                  <a:srgbClr val="FF0000"/>
                </a:solidFill>
              </a:rPr>
              <a:t>search </a:t>
            </a:r>
            <a:r>
              <a:rPr lang="en-US" b="1" i="1" dirty="0" smtClean="0">
                <a:solidFill>
                  <a:srgbClr val="FF0000"/>
                </a:solidFill>
              </a:rPr>
              <a:t>satisfaction prediction”</a:t>
            </a:r>
            <a:endParaRPr lang="en-US" b="1" i="1" dirty="0">
              <a:solidFill>
                <a:srgbClr val="FF0000"/>
              </a:solidFill>
            </a:endParaRPr>
          </a:p>
        </p:txBody>
      </p:sp>
      <p:sp>
        <p:nvSpPr>
          <p:cNvPr id="6" name="Date Placeholder 5"/>
          <p:cNvSpPr>
            <a:spLocks noGrp="1"/>
          </p:cNvSpPr>
          <p:nvPr>
            <p:ph type="dt" sz="half" idx="10"/>
          </p:nvPr>
        </p:nvSpPr>
        <p:spPr/>
        <p:txBody>
          <a:bodyPr/>
          <a:lstStyle/>
          <a:p>
            <a:fld id="{F85C558A-E1BF-4E22-9881-1F23D14592BD}" type="datetime1">
              <a:rPr lang="en-US" smtClean="0"/>
              <a:t>6/17/2014</a:t>
            </a:fld>
            <a:endParaRPr lang="en-US"/>
          </a:p>
        </p:txBody>
      </p:sp>
      <p:sp>
        <p:nvSpPr>
          <p:cNvPr id="8" name="Footer Placeholder 7"/>
          <p:cNvSpPr>
            <a:spLocks noGrp="1"/>
          </p:cNvSpPr>
          <p:nvPr>
            <p:ph type="ftr" sz="quarter" idx="11"/>
          </p:nvPr>
        </p:nvSpPr>
        <p:spPr/>
        <p:txBody>
          <a:bodyPr/>
          <a:lstStyle/>
          <a:p>
            <a:r>
              <a:rPr lang="en-US" smtClean="0"/>
              <a:t>SIGIR'2014 @ Gold Coast</a:t>
            </a:r>
            <a:endParaRPr lang="en-US"/>
          </a:p>
        </p:txBody>
      </p:sp>
      <p:sp>
        <p:nvSpPr>
          <p:cNvPr id="12" name="Slide Number Placeholder 11"/>
          <p:cNvSpPr>
            <a:spLocks noGrp="1"/>
          </p:cNvSpPr>
          <p:nvPr>
            <p:ph type="sldNum" sz="quarter" idx="12"/>
          </p:nvPr>
        </p:nvSpPr>
        <p:spPr/>
        <p:txBody>
          <a:bodyPr/>
          <a:lstStyle/>
          <a:p>
            <a:fld id="{AE494217-ED9B-45E5-BEFB-A5BA51F79344}" type="slidenum">
              <a:rPr lang="en-US" smtClean="0"/>
              <a:t>2</a:t>
            </a:fld>
            <a:endParaRPr lang="en-US"/>
          </a:p>
        </p:txBody>
      </p:sp>
    </p:spTree>
    <p:extLst>
      <p:ext uri="{BB962C8B-B14F-4D97-AF65-F5344CB8AC3E}">
        <p14:creationId xmlns:p14="http://schemas.microsoft.com/office/powerpoint/2010/main" val="2578340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1000"/>
                                        <p:tgtEl>
                                          <p:spTgt spid="13"/>
                                        </p:tgtEl>
                                      </p:cBhvr>
                                    </p:animEffect>
                                    <p:anim calcmode="lin" valueType="num">
                                      <p:cBhvr>
                                        <p:cTn id="30" dur="1000" fill="hold"/>
                                        <p:tgtEl>
                                          <p:spTgt spid="13"/>
                                        </p:tgtEl>
                                        <p:attrNameLst>
                                          <p:attrName>ppt_x</p:attrName>
                                        </p:attrNameLst>
                                      </p:cBhvr>
                                      <p:tavLst>
                                        <p:tav tm="0">
                                          <p:val>
                                            <p:strVal val="#ppt_x"/>
                                          </p:val>
                                        </p:tav>
                                        <p:tav tm="100000">
                                          <p:val>
                                            <p:strVal val="#ppt_x"/>
                                          </p:val>
                                        </p:tav>
                                      </p:tavLst>
                                    </p:anim>
                                    <p:anim calcmode="lin" valueType="num">
                                      <p:cBhvr>
                                        <p:cTn id="31" dur="1000" fill="hold"/>
                                        <p:tgtEl>
                                          <p:spTgt spid="13"/>
                                        </p:tgtEl>
                                        <p:attrNameLst>
                                          <p:attrName>ppt_y</p:attrName>
                                        </p:attrNameLst>
                                      </p:cBhvr>
                                      <p:tavLst>
                                        <p:tav tm="0">
                                          <p:val>
                                            <p:strVal val="#ppt_y+.1"/>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036"/>
                                        </p:tgtEl>
                                        <p:attrNameLst>
                                          <p:attrName>style.visibility</p:attrName>
                                        </p:attrNameLst>
                                      </p:cBhvr>
                                      <p:to>
                                        <p:strVal val="visible"/>
                                      </p:to>
                                    </p:set>
                                    <p:anim calcmode="lin" valueType="num">
                                      <p:cBhvr additive="base">
                                        <p:cTn id="34" dur="500" fill="hold"/>
                                        <p:tgtEl>
                                          <p:spTgt spid="1036"/>
                                        </p:tgtEl>
                                        <p:attrNameLst>
                                          <p:attrName>ppt_x</p:attrName>
                                        </p:attrNameLst>
                                      </p:cBhvr>
                                      <p:tavLst>
                                        <p:tav tm="0">
                                          <p:val>
                                            <p:strVal val="#ppt_x"/>
                                          </p:val>
                                        </p:tav>
                                        <p:tav tm="100000">
                                          <p:val>
                                            <p:strVal val="#ppt_x"/>
                                          </p:val>
                                        </p:tav>
                                      </p:tavLst>
                                    </p:anim>
                                    <p:anim calcmode="lin" valueType="num">
                                      <p:cBhvr additive="base">
                                        <p:cTn id="35" dur="500" fill="hold"/>
                                        <p:tgtEl>
                                          <p:spTgt spid="1036"/>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nodeType="clickEffect">
                                  <p:stCondLst>
                                    <p:cond delay="0"/>
                                  </p:stCondLst>
                                  <p:childTnLst>
                                    <p:set>
                                      <p:cBhvr>
                                        <p:cTn id="39" dur="1" fill="hold">
                                          <p:stCondLst>
                                            <p:cond delay="0"/>
                                          </p:stCondLst>
                                        </p:cTn>
                                        <p:tgtEl>
                                          <p:spTgt spid="5"/>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9"/>
                                        </p:tgtEl>
                                        <p:attrNameLst>
                                          <p:attrName>style.visibility</p:attrName>
                                        </p:attrNameLst>
                                      </p:cBhvr>
                                      <p:to>
                                        <p:strVal val="hidden"/>
                                      </p:to>
                                    </p:set>
                                  </p:childTnLst>
                                </p:cTn>
                              </p:par>
                              <p:par>
                                <p:cTn id="42" presetID="1" presetClass="exit" presetSubtype="0" fill="hold" nodeType="withEffect">
                                  <p:stCondLst>
                                    <p:cond delay="0"/>
                                  </p:stCondLst>
                                  <p:childTnLst>
                                    <p:set>
                                      <p:cBhvr>
                                        <p:cTn id="43" dur="1" fill="hold">
                                          <p:stCondLst>
                                            <p:cond delay="0"/>
                                          </p:stCondLst>
                                        </p:cTn>
                                        <p:tgtEl>
                                          <p:spTgt spid="7"/>
                                        </p:tgtEl>
                                        <p:attrNameLst>
                                          <p:attrName>style.visibility</p:attrName>
                                        </p:attrNameLst>
                                      </p:cBhvr>
                                      <p:to>
                                        <p:strVal val="hidden"/>
                                      </p:to>
                                    </p:set>
                                  </p:childTnLst>
                                </p:cTn>
                              </p:par>
                              <p:par>
                                <p:cTn id="44" presetID="1" presetClass="exit" presetSubtype="0" fill="hold" nodeType="withEffect">
                                  <p:stCondLst>
                                    <p:cond delay="0"/>
                                  </p:stCondLst>
                                  <p:childTnLst>
                                    <p:set>
                                      <p:cBhvr>
                                        <p:cTn id="45" dur="1" fill="hold">
                                          <p:stCondLst>
                                            <p:cond delay="0"/>
                                          </p:stCondLst>
                                        </p:cTn>
                                        <p:tgtEl>
                                          <p:spTgt spid="1036"/>
                                        </p:tgtEl>
                                        <p:attrNameLst>
                                          <p:attrName>style.visibility</p:attrName>
                                        </p:attrNameLst>
                                      </p:cBhvr>
                                      <p:to>
                                        <p:strVal val="hidden"/>
                                      </p:to>
                                    </p:set>
                                  </p:childTnLst>
                                </p:cTn>
                              </p:par>
                              <p:par>
                                <p:cTn id="46" presetID="1" presetClass="exit" presetSubtype="0" fill="hold" nodeType="withEffect">
                                  <p:stCondLst>
                                    <p:cond delay="0"/>
                                  </p:stCondLst>
                                  <p:childTnLst>
                                    <p:set>
                                      <p:cBhvr>
                                        <p:cTn id="47" dur="1" fill="hold">
                                          <p:stCondLst>
                                            <p:cond delay="0"/>
                                          </p:stCondLst>
                                        </p:cTn>
                                        <p:tgtEl>
                                          <p:spTgt spid="15"/>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14"/>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13"/>
                                        </p:tgtEl>
                                        <p:attrNameLst>
                                          <p:attrName>style.visibility</p:attrName>
                                        </p:attrNameLst>
                                      </p:cBhvr>
                                      <p:to>
                                        <p:strVal val="hidden"/>
                                      </p:to>
                                    </p:set>
                                  </p:childTnLst>
                                </p:cTn>
                              </p:par>
                              <p:par>
                                <p:cTn id="52" presetID="10" presetClass="entr" presetSubtype="0" fill="hold" nodeType="withEffect">
                                  <p:stCondLst>
                                    <p:cond delay="0"/>
                                  </p:stCondLst>
                                  <p:childTnLst>
                                    <p:set>
                                      <p:cBhvr>
                                        <p:cTn id="53" dur="1" fill="hold">
                                          <p:stCondLst>
                                            <p:cond delay="0"/>
                                          </p:stCondLst>
                                        </p:cTn>
                                        <p:tgtEl>
                                          <p:spTgt spid="3">
                                            <p:txEl>
                                              <p:pRg st="2" end="2"/>
                                            </p:txEl>
                                          </p:spTgt>
                                        </p:tgtEl>
                                        <p:attrNameLst>
                                          <p:attrName>style.visibility</p:attrName>
                                        </p:attrNameLst>
                                      </p:cBhvr>
                                      <p:to>
                                        <p:strVal val="visible"/>
                                      </p:to>
                                    </p:set>
                                    <p:animEffect transition="in" filter="fade">
                                      <p:cBhvr>
                                        <p:cTn id="54" dur="500"/>
                                        <p:tgtEl>
                                          <p:spTgt spid="3">
                                            <p:txEl>
                                              <p:pRg st="2" end="2"/>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animEffect transition="in" filter="fade">
                                      <p:cBhvr>
                                        <p:cTn id="57" dur="500"/>
                                        <p:tgtEl>
                                          <p:spTgt spid="3">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wipe(left)">
                                      <p:cBhvr>
                                        <p:cTn id="62" dur="500"/>
                                        <p:tgtEl>
                                          <p:spTgt spid="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wipe(left)">
                                      <p:cBhvr>
                                        <p:cTn id="67" dur="1000"/>
                                        <p:tgtEl>
                                          <p:spTgt spid="11"/>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1036"/>
                                        </p:tgtEl>
                                        <p:attrNameLst>
                                          <p:attrName>style.visibility</p:attrName>
                                        </p:attrNameLst>
                                      </p:cBhvr>
                                      <p:to>
                                        <p:strVal val="visible"/>
                                      </p:to>
                                    </p:set>
                                    <p:anim calcmode="lin" valueType="num">
                                      <p:cBhvr additive="base">
                                        <p:cTn id="72" dur="500" fill="hold"/>
                                        <p:tgtEl>
                                          <p:spTgt spid="1036"/>
                                        </p:tgtEl>
                                        <p:attrNameLst>
                                          <p:attrName>ppt_x</p:attrName>
                                        </p:attrNameLst>
                                      </p:cBhvr>
                                      <p:tavLst>
                                        <p:tav tm="0">
                                          <p:val>
                                            <p:strVal val="#ppt_x"/>
                                          </p:val>
                                        </p:tav>
                                        <p:tav tm="100000">
                                          <p:val>
                                            <p:strVal val="#ppt_x"/>
                                          </p:val>
                                        </p:tav>
                                      </p:tavLst>
                                    </p:anim>
                                    <p:anim calcmode="lin" valueType="num">
                                      <p:cBhvr additive="base">
                                        <p:cTn id="73" dur="500" fill="hold"/>
                                        <p:tgtEl>
                                          <p:spTgt spid="1036"/>
                                        </p:tgtEl>
                                        <p:attrNameLst>
                                          <p:attrName>ppt_y</p:attrName>
                                        </p:attrNameLst>
                                      </p:cBhvr>
                                      <p:tavLst>
                                        <p:tav tm="0">
                                          <p:val>
                                            <p:strVal val="1+#ppt_h/2"/>
                                          </p:val>
                                        </p:tav>
                                        <p:tav tm="100000">
                                          <p:val>
                                            <p:strVal val="#ppt_y"/>
                                          </p:val>
                                        </p:tav>
                                      </p:tavLst>
                                    </p:anim>
                                  </p:childTnLst>
                                </p:cTn>
                              </p:par>
                              <p:par>
                                <p:cTn id="74" presetID="2" presetClass="entr" presetSubtype="4" fill="hold" nodeType="withEffect">
                                  <p:stCondLst>
                                    <p:cond delay="0"/>
                                  </p:stCondLst>
                                  <p:childTnLst>
                                    <p:set>
                                      <p:cBhvr>
                                        <p:cTn id="75" dur="1" fill="hold">
                                          <p:stCondLst>
                                            <p:cond delay="0"/>
                                          </p:stCondLst>
                                        </p:cTn>
                                        <p:tgtEl>
                                          <p:spTgt spid="1034"/>
                                        </p:tgtEl>
                                        <p:attrNameLst>
                                          <p:attrName>style.visibility</p:attrName>
                                        </p:attrNameLst>
                                      </p:cBhvr>
                                      <p:to>
                                        <p:strVal val="visible"/>
                                      </p:to>
                                    </p:set>
                                    <p:anim calcmode="lin" valueType="num">
                                      <p:cBhvr additive="base">
                                        <p:cTn id="76" dur="500" fill="hold"/>
                                        <p:tgtEl>
                                          <p:spTgt spid="1034"/>
                                        </p:tgtEl>
                                        <p:attrNameLst>
                                          <p:attrName>ppt_x</p:attrName>
                                        </p:attrNameLst>
                                      </p:cBhvr>
                                      <p:tavLst>
                                        <p:tav tm="0">
                                          <p:val>
                                            <p:strVal val="#ppt_x"/>
                                          </p:val>
                                        </p:tav>
                                        <p:tav tm="100000">
                                          <p:val>
                                            <p:strVal val="#ppt_x"/>
                                          </p:val>
                                        </p:tav>
                                      </p:tavLst>
                                    </p:anim>
                                    <p:anim calcmode="lin" valueType="num">
                                      <p:cBhvr additive="base">
                                        <p:cTn id="77" dur="500" fill="hold"/>
                                        <p:tgtEl>
                                          <p:spTgt spid="1034"/>
                                        </p:tgtEl>
                                        <p:attrNameLst>
                                          <p:attrName>ppt_y</p:attrName>
                                        </p:attrNameLst>
                                      </p:cBhvr>
                                      <p:tavLst>
                                        <p:tav tm="0">
                                          <p:val>
                                            <p:strVal val="1+#ppt_h/2"/>
                                          </p:val>
                                        </p:tav>
                                        <p:tav tm="100000">
                                          <p:val>
                                            <p:strVal val="#ppt_y"/>
                                          </p:val>
                                        </p:tav>
                                      </p:tavLst>
                                    </p:anim>
                                  </p:childTnLst>
                                </p:cTn>
                              </p:par>
                            </p:childTnLst>
                          </p:cTn>
                        </p:par>
                        <p:par>
                          <p:cTn id="78" fill="hold">
                            <p:stCondLst>
                              <p:cond delay="500"/>
                            </p:stCondLst>
                            <p:childTnLst>
                              <p:par>
                                <p:cTn id="79" presetID="10" presetClass="entr" presetSubtype="0" fill="hold" nodeType="afterEffect">
                                  <p:stCondLst>
                                    <p:cond delay="0"/>
                                  </p:stCondLst>
                                  <p:childTnLst>
                                    <p:set>
                                      <p:cBhvr>
                                        <p:cTn id="80" dur="1" fill="hold">
                                          <p:stCondLst>
                                            <p:cond delay="0"/>
                                          </p:stCondLst>
                                        </p:cTn>
                                        <p:tgtEl>
                                          <p:spTgt spid="1026"/>
                                        </p:tgtEl>
                                        <p:attrNameLst>
                                          <p:attrName>style.visibility</p:attrName>
                                        </p:attrNameLst>
                                      </p:cBhvr>
                                      <p:to>
                                        <p:strVal val="visible"/>
                                      </p:to>
                                    </p:set>
                                    <p:animEffect transition="in" filter="fade">
                                      <p:cBhvr>
                                        <p:cTn id="81"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Action-level satisfaction modeling</a:t>
            </a:r>
          </a:p>
        </p:txBody>
      </p:sp>
      <p:sp>
        <p:nvSpPr>
          <p:cNvPr id="3" name="Content Placeholder 2"/>
          <p:cNvSpPr>
            <a:spLocks noGrp="1"/>
          </p:cNvSpPr>
          <p:nvPr>
            <p:ph idx="1"/>
          </p:nvPr>
        </p:nvSpPr>
        <p:spPr/>
        <p:txBody>
          <a:bodyPr/>
          <a:lstStyle/>
          <a:p>
            <a:r>
              <a:rPr lang="en-US" dirty="0"/>
              <a:t>Query </a:t>
            </a:r>
            <a:r>
              <a:rPr lang="en-US" dirty="0" smtClean="0"/>
              <a:t>reformulation quality estimation</a:t>
            </a:r>
          </a:p>
          <a:p>
            <a:pPr lvl="1"/>
            <a:r>
              <a:rPr lang="en-US" dirty="0" smtClean="0"/>
              <a:t>Comparing to original LLR</a:t>
            </a:r>
          </a:p>
          <a:p>
            <a:pPr lvl="1"/>
            <a:r>
              <a:rPr lang="en-US" dirty="0" smtClean="0"/>
              <a:t>Major improvement: low-frequency queries </a:t>
            </a:r>
          </a:p>
          <a:p>
            <a:pPr lvl="2"/>
            <a:r>
              <a:rPr lang="en-US" dirty="0" smtClean="0"/>
              <a:t>P@3: +14.8%, MAP: +15.1%</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46398342"/>
              </p:ext>
            </p:extLst>
          </p:nvPr>
        </p:nvGraphicFramePr>
        <p:xfrm>
          <a:off x="2819400" y="3962400"/>
          <a:ext cx="3657601" cy="1097280"/>
        </p:xfrm>
        <a:graphic>
          <a:graphicData uri="http://schemas.openxmlformats.org/drawingml/2006/table">
            <a:tbl>
              <a:tblPr firstRow="1" bandRow="1">
                <a:tableStyleId>{9D7B26C5-4107-4FEC-AEDC-1716B250A1EF}</a:tableStyleId>
              </a:tblPr>
              <a:tblGrid>
                <a:gridCol w="1295401"/>
                <a:gridCol w="762000"/>
                <a:gridCol w="762000"/>
                <a:gridCol w="838200"/>
              </a:tblGrid>
              <a:tr h="0">
                <a:tc>
                  <a:txBody>
                    <a:bodyPr/>
                    <a:lstStyle/>
                    <a:p>
                      <a:pPr algn="ctr"/>
                      <a:r>
                        <a:rPr lang="en-US" dirty="0" smtClean="0"/>
                        <a:t>%</a:t>
                      </a:r>
                      <a:endParaRPr lang="en-US" dirty="0"/>
                    </a:p>
                  </a:txBody>
                  <a:tcPr anchor="ctr">
                    <a:lnT w="28575" cap="flat" cmpd="sng" algn="ctr">
                      <a:solidFill>
                        <a:schemeClr val="tx1"/>
                      </a:solidFill>
                      <a:prstDash val="solid"/>
                      <a:round/>
                      <a:headEnd type="none" w="med" len="med"/>
                      <a:tailEnd type="none" w="med" len="med"/>
                    </a:lnT>
                  </a:tcPr>
                </a:tc>
                <a:tc>
                  <a:txBody>
                    <a:bodyPr/>
                    <a:lstStyle/>
                    <a:p>
                      <a:pPr algn="ctr"/>
                      <a:r>
                        <a:rPr lang="en-US" dirty="0" smtClean="0"/>
                        <a:t>P@3</a:t>
                      </a:r>
                      <a:endParaRPr lang="en-US" dirty="0"/>
                    </a:p>
                  </a:txBody>
                  <a:tcPr anchor="ctr">
                    <a:lnT w="28575" cap="flat" cmpd="sng" algn="ctr">
                      <a:solidFill>
                        <a:schemeClr val="tx1"/>
                      </a:solidFill>
                      <a:prstDash val="solid"/>
                      <a:round/>
                      <a:headEnd type="none" w="med" len="med"/>
                      <a:tailEnd type="none" w="med" len="med"/>
                    </a:lnT>
                  </a:tcPr>
                </a:tc>
                <a:tc>
                  <a:txBody>
                    <a:bodyPr/>
                    <a:lstStyle/>
                    <a:p>
                      <a:pPr algn="ctr"/>
                      <a:r>
                        <a:rPr lang="en-US" dirty="0" smtClean="0"/>
                        <a:t>MAP</a:t>
                      </a:r>
                      <a:endParaRPr lang="en-US" dirty="0"/>
                    </a:p>
                  </a:txBody>
                  <a:tcPr anchor="ctr">
                    <a:lnT w="28575" cap="flat" cmpd="sng" algn="ctr">
                      <a:solidFill>
                        <a:schemeClr val="tx1"/>
                      </a:solidFill>
                      <a:prstDash val="solid"/>
                      <a:round/>
                      <a:headEnd type="none" w="med" len="med"/>
                      <a:tailEnd type="none" w="med" len="med"/>
                    </a:lnT>
                  </a:tcPr>
                </a:tc>
                <a:tc>
                  <a:txBody>
                    <a:bodyPr/>
                    <a:lstStyle/>
                    <a:p>
                      <a:pPr algn="ctr"/>
                      <a:r>
                        <a:rPr lang="en-US" dirty="0" smtClean="0"/>
                        <a:t>MRR</a:t>
                      </a:r>
                      <a:endParaRPr lang="en-US" dirty="0"/>
                    </a:p>
                  </a:txBody>
                  <a:tcPr anchor="ctr">
                    <a:lnT w="28575" cap="flat" cmpd="sng" algn="ctr">
                      <a:solidFill>
                        <a:schemeClr val="tx1"/>
                      </a:solidFill>
                      <a:prstDash val="solid"/>
                      <a:round/>
                      <a:headEnd type="none" w="med" len="med"/>
                      <a:tailEnd type="none" w="med" len="med"/>
                    </a:lnT>
                  </a:tcPr>
                </a:tc>
              </a:tr>
              <a:tr h="0">
                <a:tc>
                  <a:txBody>
                    <a:bodyPr/>
                    <a:lstStyle/>
                    <a:p>
                      <a:r>
                        <a:rPr lang="en-US" dirty="0" smtClean="0"/>
                        <a:t>Query log*</a:t>
                      </a:r>
                      <a:endParaRPr lang="en-US" dirty="0"/>
                    </a:p>
                  </a:txBody>
                  <a:tcPr anchor="ctr">
                    <a:noFill/>
                  </a:tcPr>
                </a:tc>
                <a:tc>
                  <a:txBody>
                    <a:bodyPr/>
                    <a:lstStyle/>
                    <a:p>
                      <a:pPr algn="ctr"/>
                      <a:r>
                        <a:rPr lang="en-US" dirty="0" smtClean="0"/>
                        <a:t>+7.18</a:t>
                      </a:r>
                      <a:endParaRPr lang="en-US" dirty="0"/>
                    </a:p>
                  </a:txBody>
                  <a:tcPr anchor="ctr">
                    <a:noFill/>
                  </a:tcPr>
                </a:tc>
                <a:tc>
                  <a:txBody>
                    <a:bodyPr/>
                    <a:lstStyle/>
                    <a:p>
                      <a:pPr algn="ctr"/>
                      <a:r>
                        <a:rPr lang="en-US" dirty="0" smtClean="0"/>
                        <a:t>+8.60</a:t>
                      </a:r>
                      <a:endParaRPr lang="en-US" dirty="0"/>
                    </a:p>
                  </a:txBody>
                  <a:tcPr anchor="ctr">
                    <a:noFill/>
                  </a:tcPr>
                </a:tc>
                <a:tc>
                  <a:txBody>
                    <a:bodyPr/>
                    <a:lstStyle/>
                    <a:p>
                      <a:pPr algn="ctr"/>
                      <a:r>
                        <a:rPr lang="en-US" dirty="0" smtClean="0"/>
                        <a:t>+6.42</a:t>
                      </a:r>
                      <a:endParaRPr lang="en-US" dirty="0"/>
                    </a:p>
                  </a:txBody>
                  <a:tcPr anchor="ctr">
                    <a:noFill/>
                  </a:tcPr>
                </a:tc>
              </a:tr>
              <a:tr h="0">
                <a:tc>
                  <a:txBody>
                    <a:bodyPr/>
                    <a:lstStyle/>
                    <a:p>
                      <a:r>
                        <a:rPr lang="en-US" dirty="0" smtClean="0"/>
                        <a:t>Annotation</a:t>
                      </a:r>
                      <a:endParaRPr lang="en-US" dirty="0"/>
                    </a:p>
                  </a:txBody>
                  <a:tcPr anchor="ctr">
                    <a:lnB w="28575" cap="flat" cmpd="sng" algn="ctr">
                      <a:solidFill>
                        <a:schemeClr val="tx1"/>
                      </a:solidFill>
                      <a:prstDash val="solid"/>
                      <a:round/>
                      <a:headEnd type="none" w="med" len="med"/>
                      <a:tailEnd type="none" w="med" len="med"/>
                    </a:lnB>
                  </a:tcPr>
                </a:tc>
                <a:tc>
                  <a:txBody>
                    <a:bodyPr/>
                    <a:lstStyle/>
                    <a:p>
                      <a:pPr algn="ctr"/>
                      <a:r>
                        <a:rPr lang="en-US" dirty="0" smtClean="0"/>
                        <a:t>+2.58</a:t>
                      </a:r>
                      <a:endParaRPr lang="en-US" dirty="0"/>
                    </a:p>
                  </a:txBody>
                  <a:tcPr anchor="ctr">
                    <a:lnB w="28575" cap="flat" cmpd="sng" algn="ctr">
                      <a:solidFill>
                        <a:schemeClr val="tx1"/>
                      </a:solidFill>
                      <a:prstDash val="solid"/>
                      <a:round/>
                      <a:headEnd type="none" w="med" len="med"/>
                      <a:tailEnd type="none" w="med" len="med"/>
                    </a:lnB>
                  </a:tcPr>
                </a:tc>
                <a:tc>
                  <a:txBody>
                    <a:bodyPr/>
                    <a:lstStyle/>
                    <a:p>
                      <a:pPr algn="ctr"/>
                      <a:r>
                        <a:rPr lang="en-US" dirty="0" smtClean="0"/>
                        <a:t>+6.79</a:t>
                      </a:r>
                      <a:endParaRPr lang="en-US" dirty="0"/>
                    </a:p>
                  </a:txBody>
                  <a:tcPr anchor="ctr">
                    <a:lnB w="28575" cap="flat" cmpd="sng" algn="ctr">
                      <a:solidFill>
                        <a:schemeClr val="tx1"/>
                      </a:solidFill>
                      <a:prstDash val="solid"/>
                      <a:round/>
                      <a:headEnd type="none" w="med" len="med"/>
                      <a:tailEnd type="none" w="med" len="med"/>
                    </a:lnB>
                  </a:tcPr>
                </a:tc>
                <a:tc>
                  <a:txBody>
                    <a:bodyPr/>
                    <a:lstStyle/>
                    <a:p>
                      <a:pPr algn="ctr"/>
                      <a:r>
                        <a:rPr lang="en-US" dirty="0" smtClean="0"/>
                        <a:t>-0.75</a:t>
                      </a:r>
                      <a:endParaRPr lang="en-US" dirty="0"/>
                    </a:p>
                  </a:txBody>
                  <a:tcPr anchor="ctr">
                    <a:lnB w="28575" cap="flat" cmpd="sng" algn="ctr">
                      <a:solidFill>
                        <a:schemeClr val="tx1"/>
                      </a:solidFill>
                      <a:prstDash val="solid"/>
                      <a:round/>
                      <a:headEnd type="none" w="med" len="med"/>
                      <a:tailEnd type="none" w="med" len="med"/>
                    </a:lnB>
                  </a:tcPr>
                </a:tc>
              </a:tr>
            </a:tbl>
          </a:graphicData>
        </a:graphic>
      </p:graphicFrame>
      <p:sp>
        <p:nvSpPr>
          <p:cNvPr id="6" name="Rectangle 5"/>
          <p:cNvSpPr/>
          <p:nvPr/>
        </p:nvSpPr>
        <p:spPr>
          <a:xfrm>
            <a:off x="2819400" y="5026316"/>
            <a:ext cx="3704925" cy="369332"/>
          </a:xfrm>
          <a:prstGeom prst="rect">
            <a:avLst/>
          </a:prstGeom>
        </p:spPr>
        <p:txBody>
          <a:bodyPr wrap="none">
            <a:spAutoFit/>
          </a:bodyPr>
          <a:lstStyle/>
          <a:p>
            <a:r>
              <a:rPr lang="en-US" dirty="0"/>
              <a:t>* Indicates </a:t>
            </a:r>
            <a:r>
              <a:rPr lang="en-US" i="1" dirty="0" smtClean="0"/>
              <a:t>p</a:t>
            </a:r>
            <a:r>
              <a:rPr lang="en-US" dirty="0" smtClean="0"/>
              <a:t>-value&lt;0.01 in all metrics</a:t>
            </a:r>
            <a:endParaRPr lang="en-US" dirty="0"/>
          </a:p>
        </p:txBody>
      </p:sp>
      <p:sp>
        <p:nvSpPr>
          <p:cNvPr id="5" name="Date Placeholder 4"/>
          <p:cNvSpPr>
            <a:spLocks noGrp="1"/>
          </p:cNvSpPr>
          <p:nvPr>
            <p:ph type="dt" sz="half" idx="10"/>
          </p:nvPr>
        </p:nvSpPr>
        <p:spPr/>
        <p:txBody>
          <a:bodyPr/>
          <a:lstStyle/>
          <a:p>
            <a:fld id="{211B9BE7-B3AD-48A2-9C72-01BCEC695D9B}" type="datetime1">
              <a:rPr lang="en-US" smtClean="0"/>
              <a:t>6/17/2014</a:t>
            </a:fld>
            <a:endParaRPr lang="en-US"/>
          </a:p>
        </p:txBody>
      </p:sp>
      <p:sp>
        <p:nvSpPr>
          <p:cNvPr id="7" name="Footer Placeholder 6"/>
          <p:cNvSpPr>
            <a:spLocks noGrp="1"/>
          </p:cNvSpPr>
          <p:nvPr>
            <p:ph type="ftr" sz="quarter" idx="11"/>
          </p:nvPr>
        </p:nvSpPr>
        <p:spPr/>
        <p:txBody>
          <a:bodyPr/>
          <a:lstStyle/>
          <a:p>
            <a:r>
              <a:rPr lang="en-US" smtClean="0"/>
              <a:t>SIGIR'2014 @ Gold Coast</a:t>
            </a:r>
            <a:endParaRPr lang="en-US"/>
          </a:p>
        </p:txBody>
      </p:sp>
      <p:sp>
        <p:nvSpPr>
          <p:cNvPr id="8" name="Slide Number Placeholder 7"/>
          <p:cNvSpPr>
            <a:spLocks noGrp="1"/>
          </p:cNvSpPr>
          <p:nvPr>
            <p:ph type="sldNum" sz="quarter" idx="12"/>
          </p:nvPr>
        </p:nvSpPr>
        <p:spPr/>
        <p:txBody>
          <a:bodyPr/>
          <a:lstStyle/>
          <a:p>
            <a:fld id="{AE494217-ED9B-45E5-BEFB-A5BA51F79344}" type="slidenum">
              <a:rPr lang="en-US" smtClean="0"/>
              <a:t>20</a:t>
            </a:fld>
            <a:endParaRPr lang="en-US"/>
          </a:p>
        </p:txBody>
      </p:sp>
    </p:spTree>
    <p:extLst>
      <p:ext uri="{BB962C8B-B14F-4D97-AF65-F5344CB8AC3E}">
        <p14:creationId xmlns:p14="http://schemas.microsoft.com/office/powerpoint/2010/main" val="1701814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Analysis of search behavior patterns</a:t>
            </a:r>
            <a:endParaRPr lang="en-US" dirty="0"/>
          </a:p>
        </p:txBody>
      </p:sp>
      <p:sp>
        <p:nvSpPr>
          <p:cNvPr id="3" name="Content Placeholder 2"/>
          <p:cNvSpPr>
            <a:spLocks noGrp="1"/>
          </p:cNvSpPr>
          <p:nvPr>
            <p:ph idx="1"/>
          </p:nvPr>
        </p:nvSpPr>
        <p:spPr/>
        <p:txBody>
          <a:bodyPr/>
          <a:lstStyle/>
          <a:p>
            <a:r>
              <a:rPr lang="en-US" dirty="0" smtClean="0"/>
              <a:t>First-order transition probabilities between different actions within SAT and DSAT tasks </a:t>
            </a:r>
            <a:endParaRPr lang="en-US" dirty="0"/>
          </a:p>
        </p:txBody>
      </p:sp>
      <p:pic>
        <p:nvPicPr>
          <p:cNvPr id="5" name="Picture 4"/>
          <p:cNvPicPr>
            <a:picLocks noChangeAspect="1"/>
          </p:cNvPicPr>
          <p:nvPr/>
        </p:nvPicPr>
        <p:blipFill>
          <a:blip r:embed="rId3"/>
          <a:stretch>
            <a:fillRect/>
          </a:stretch>
        </p:blipFill>
        <p:spPr>
          <a:xfrm>
            <a:off x="150253" y="2895182"/>
            <a:ext cx="4389090" cy="3048000"/>
          </a:xfrm>
          <a:prstGeom prst="rect">
            <a:avLst/>
          </a:prstGeom>
        </p:spPr>
      </p:pic>
      <p:pic>
        <p:nvPicPr>
          <p:cNvPr id="6" name="Picture 5"/>
          <p:cNvPicPr>
            <a:picLocks noChangeAspect="1"/>
          </p:cNvPicPr>
          <p:nvPr/>
        </p:nvPicPr>
        <p:blipFill>
          <a:blip r:embed="rId4"/>
          <a:stretch>
            <a:fillRect/>
          </a:stretch>
        </p:blipFill>
        <p:spPr>
          <a:xfrm>
            <a:off x="4648200" y="2895182"/>
            <a:ext cx="4389120" cy="3048021"/>
          </a:xfrm>
          <a:prstGeom prst="rect">
            <a:avLst/>
          </a:prstGeom>
        </p:spPr>
      </p:pic>
      <p:sp>
        <p:nvSpPr>
          <p:cNvPr id="7" name="TextBox 6"/>
          <p:cNvSpPr txBox="1"/>
          <p:nvPr/>
        </p:nvSpPr>
        <p:spPr>
          <a:xfrm>
            <a:off x="435429" y="5943182"/>
            <a:ext cx="3733800" cy="369332"/>
          </a:xfrm>
          <a:prstGeom prst="rect">
            <a:avLst/>
          </a:prstGeom>
          <a:noFill/>
        </p:spPr>
        <p:txBody>
          <a:bodyPr wrap="square" rtlCol="0">
            <a:spAutoFit/>
          </a:bodyPr>
          <a:lstStyle/>
          <a:p>
            <a:pPr algn="ctr"/>
            <a:r>
              <a:rPr lang="en-US" dirty="0" smtClean="0"/>
              <a:t>(a) Satisfying tasks</a:t>
            </a:r>
            <a:endParaRPr lang="en-US" dirty="0"/>
          </a:p>
        </p:txBody>
      </p:sp>
      <p:sp>
        <p:nvSpPr>
          <p:cNvPr id="8" name="TextBox 7"/>
          <p:cNvSpPr txBox="1"/>
          <p:nvPr/>
        </p:nvSpPr>
        <p:spPr>
          <a:xfrm>
            <a:off x="4974771" y="5920993"/>
            <a:ext cx="3733800" cy="369332"/>
          </a:xfrm>
          <a:prstGeom prst="rect">
            <a:avLst/>
          </a:prstGeom>
          <a:noFill/>
        </p:spPr>
        <p:txBody>
          <a:bodyPr wrap="square" rtlCol="0">
            <a:spAutoFit/>
          </a:bodyPr>
          <a:lstStyle/>
          <a:p>
            <a:pPr algn="ctr"/>
            <a:r>
              <a:rPr lang="en-US" dirty="0" smtClean="0"/>
              <a:t>(b) Unsatisfying tasks</a:t>
            </a:r>
            <a:endParaRPr lang="en-US" dirty="0"/>
          </a:p>
        </p:txBody>
      </p:sp>
      <p:sp>
        <p:nvSpPr>
          <p:cNvPr id="9" name="Oval 8"/>
          <p:cNvSpPr/>
          <p:nvPr/>
        </p:nvSpPr>
        <p:spPr>
          <a:xfrm rot="18994354">
            <a:off x="648228" y="3802190"/>
            <a:ext cx="1044278" cy="56431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2656478">
            <a:off x="5154088" y="4436267"/>
            <a:ext cx="1044278" cy="5643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rot="16200000">
            <a:off x="1253103" y="4072503"/>
            <a:ext cx="1044278" cy="56431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16200000">
            <a:off x="5748904" y="5230387"/>
            <a:ext cx="1044278" cy="5643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rot="19769419">
            <a:off x="7964839" y="5097649"/>
            <a:ext cx="1044278" cy="5643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371680E-DADA-4AAD-9792-06561EE58F01}" type="datetime1">
              <a:rPr lang="en-US" smtClean="0"/>
              <a:t>6/17/2014</a:t>
            </a:fld>
            <a:endParaRPr lang="en-US"/>
          </a:p>
        </p:txBody>
      </p:sp>
      <p:sp>
        <p:nvSpPr>
          <p:cNvPr id="13" name="Footer Placeholder 12"/>
          <p:cNvSpPr>
            <a:spLocks noGrp="1"/>
          </p:cNvSpPr>
          <p:nvPr>
            <p:ph type="ftr" sz="quarter" idx="11"/>
          </p:nvPr>
        </p:nvSpPr>
        <p:spPr/>
        <p:txBody>
          <a:bodyPr/>
          <a:lstStyle/>
          <a:p>
            <a:r>
              <a:rPr lang="en-US" smtClean="0"/>
              <a:t>SIGIR'2014 @ Gold Coast</a:t>
            </a:r>
            <a:endParaRPr lang="en-US"/>
          </a:p>
        </p:txBody>
      </p:sp>
      <p:sp>
        <p:nvSpPr>
          <p:cNvPr id="14" name="Slide Number Placeholder 13"/>
          <p:cNvSpPr>
            <a:spLocks noGrp="1"/>
          </p:cNvSpPr>
          <p:nvPr>
            <p:ph type="sldNum" sz="quarter" idx="12"/>
          </p:nvPr>
        </p:nvSpPr>
        <p:spPr/>
        <p:txBody>
          <a:bodyPr/>
          <a:lstStyle/>
          <a:p>
            <a:fld id="{AE494217-ED9B-45E5-BEFB-A5BA51F79344}" type="slidenum">
              <a:rPr lang="en-US" smtClean="0"/>
              <a:t>21</a:t>
            </a:fld>
            <a:endParaRPr lang="en-US"/>
          </a:p>
        </p:txBody>
      </p:sp>
    </p:spTree>
    <p:extLst>
      <p:ext uri="{BB962C8B-B14F-4D97-AF65-F5344CB8AC3E}">
        <p14:creationId xmlns:p14="http://schemas.microsoft.com/office/powerpoint/2010/main" val="64090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9"/>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1" grpId="0" animBg="1"/>
      <p:bldP spid="12" grpId="0" animBg="1"/>
      <p:bldP spid="1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a:t>Search </a:t>
            </a:r>
            <a:r>
              <a:rPr lang="en-US" dirty="0" smtClean="0"/>
              <a:t>task satisfaction prediction</a:t>
            </a:r>
          </a:p>
          <a:p>
            <a:pPr lvl="1"/>
            <a:r>
              <a:rPr lang="en-US" dirty="0" smtClean="0"/>
              <a:t>Explicitly modeling action-level satisfaction</a:t>
            </a:r>
          </a:p>
          <a:p>
            <a:pPr lvl="1"/>
            <a:r>
              <a:rPr lang="en-US" dirty="0" smtClean="0"/>
              <a:t>Explore </a:t>
            </a:r>
            <a:r>
              <a:rPr lang="en-US" dirty="0"/>
              <a:t>rich structured features and </a:t>
            </a:r>
            <a:r>
              <a:rPr lang="en-US" dirty="0" smtClean="0"/>
              <a:t>dependency relations via latent structural modeling</a:t>
            </a:r>
          </a:p>
          <a:p>
            <a:pPr lvl="1"/>
            <a:r>
              <a:rPr lang="en-US" dirty="0" smtClean="0"/>
              <a:t>Improved task satisfaction prediction performance and clear utility in other search applications</a:t>
            </a:r>
          </a:p>
          <a:p>
            <a:r>
              <a:rPr lang="en-US" dirty="0" smtClean="0"/>
              <a:t>Future direction</a:t>
            </a:r>
          </a:p>
          <a:p>
            <a:pPr lvl="1"/>
            <a:r>
              <a:rPr lang="en-US" dirty="0" smtClean="0"/>
              <a:t>Real-time search satisfaction prediction</a:t>
            </a:r>
          </a:p>
          <a:p>
            <a:pPr lvl="1"/>
            <a:r>
              <a:rPr lang="en-US" dirty="0" smtClean="0"/>
              <a:t>Leverage the inferred action-level satisfaction in more application context</a:t>
            </a:r>
            <a:endParaRPr lang="en-US" dirty="0"/>
          </a:p>
        </p:txBody>
      </p:sp>
      <p:sp>
        <p:nvSpPr>
          <p:cNvPr id="4" name="Date Placeholder 3"/>
          <p:cNvSpPr>
            <a:spLocks noGrp="1"/>
          </p:cNvSpPr>
          <p:nvPr>
            <p:ph type="dt" sz="half" idx="10"/>
          </p:nvPr>
        </p:nvSpPr>
        <p:spPr/>
        <p:txBody>
          <a:bodyPr/>
          <a:lstStyle/>
          <a:p>
            <a:fld id="{C83D04CB-FDE4-4B37-B496-83F01DFC8093}"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22</a:t>
            </a:fld>
            <a:endParaRPr lang="en-US"/>
          </a:p>
        </p:txBody>
      </p:sp>
    </p:spTree>
    <p:extLst>
      <p:ext uri="{BB962C8B-B14F-4D97-AF65-F5344CB8AC3E}">
        <p14:creationId xmlns:p14="http://schemas.microsoft.com/office/powerpoint/2010/main" val="283262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219200"/>
            <a:ext cx="8229600" cy="5410200"/>
          </a:xfrm>
        </p:spPr>
        <p:txBody>
          <a:bodyPr>
            <a:normAutofit fontScale="47500" lnSpcReduction="20000"/>
          </a:bodyPr>
          <a:lstStyle/>
          <a:p>
            <a:r>
              <a:rPr lang="en-US" dirty="0" err="1"/>
              <a:t>Baeza</a:t>
            </a:r>
            <a:r>
              <a:rPr lang="en-US" dirty="0"/>
              <a:t>-Yates, Ricardo, and </a:t>
            </a:r>
            <a:r>
              <a:rPr lang="en-US" dirty="0" err="1"/>
              <a:t>Berthier</a:t>
            </a:r>
            <a:r>
              <a:rPr lang="en-US" dirty="0"/>
              <a:t> Ribeiro-</a:t>
            </a:r>
            <a:r>
              <a:rPr lang="en-US" dirty="0" err="1"/>
              <a:t>Neto</a:t>
            </a:r>
            <a:r>
              <a:rPr lang="en-US" dirty="0"/>
              <a:t>. </a:t>
            </a:r>
            <a:r>
              <a:rPr lang="en-US" i="1" dirty="0"/>
              <a:t>Modern information retrieval</a:t>
            </a:r>
            <a:r>
              <a:rPr lang="en-US" dirty="0"/>
              <a:t>. Vol. 463. New York: ACM press, 1999</a:t>
            </a:r>
            <a:r>
              <a:rPr lang="en-US" dirty="0" smtClean="0"/>
              <a:t>.</a:t>
            </a:r>
          </a:p>
          <a:p>
            <a:r>
              <a:rPr lang="en-US" dirty="0" err="1"/>
              <a:t>Feild</a:t>
            </a:r>
            <a:r>
              <a:rPr lang="en-US" dirty="0"/>
              <a:t>, Henry A., James Allan, and Rosie Jones. </a:t>
            </a:r>
            <a:r>
              <a:rPr lang="en-US" dirty="0" smtClean="0"/>
              <a:t>“</a:t>
            </a:r>
            <a:r>
              <a:rPr lang="en-US" i="1" dirty="0" smtClean="0"/>
              <a:t>Predicting </a:t>
            </a:r>
            <a:r>
              <a:rPr lang="en-US" i="1" dirty="0"/>
              <a:t>searcher frustration</a:t>
            </a:r>
            <a:r>
              <a:rPr lang="en-US" dirty="0" smtClean="0"/>
              <a:t>.” </a:t>
            </a:r>
            <a:r>
              <a:rPr lang="en-US" dirty="0"/>
              <a:t>Proceedings of the 33rd international ACM SIGIR conference on Research and development in information retrieval. ACM, 2010</a:t>
            </a:r>
            <a:r>
              <a:rPr lang="en-US" dirty="0" smtClean="0"/>
              <a:t>.</a:t>
            </a:r>
          </a:p>
          <a:p>
            <a:r>
              <a:rPr lang="en-US" dirty="0"/>
              <a:t>Kim, </a:t>
            </a:r>
            <a:r>
              <a:rPr lang="en-US" dirty="0" err="1"/>
              <a:t>Youngho</a:t>
            </a:r>
            <a:r>
              <a:rPr lang="en-US" dirty="0"/>
              <a:t>, et al. </a:t>
            </a:r>
            <a:r>
              <a:rPr lang="en-US" dirty="0" smtClean="0"/>
              <a:t>“</a:t>
            </a:r>
            <a:r>
              <a:rPr lang="en-US" i="1" dirty="0" smtClean="0"/>
              <a:t>Modeling </a:t>
            </a:r>
            <a:r>
              <a:rPr lang="en-US" i="1" dirty="0"/>
              <a:t>dwell time to predict click-level satisfaction</a:t>
            </a:r>
            <a:r>
              <a:rPr lang="en-US" dirty="0" smtClean="0"/>
              <a:t>.” </a:t>
            </a:r>
            <a:r>
              <a:rPr lang="en-US" i="1" dirty="0" smtClean="0"/>
              <a:t>Proceedings </a:t>
            </a:r>
            <a:r>
              <a:rPr lang="en-US" i="1" dirty="0"/>
              <a:t>of the 7th ACM international conference on Web search and data mining</a:t>
            </a:r>
            <a:r>
              <a:rPr lang="en-US" dirty="0"/>
              <a:t>. ACM, 2014</a:t>
            </a:r>
            <a:r>
              <a:rPr lang="en-US" dirty="0" smtClean="0"/>
              <a:t>.</a:t>
            </a:r>
          </a:p>
          <a:p>
            <a:r>
              <a:rPr lang="en-US" dirty="0"/>
              <a:t>Hassan, Ahmed, Rosie Jones, and Kristina Lisa </a:t>
            </a:r>
            <a:r>
              <a:rPr lang="en-US" dirty="0" err="1"/>
              <a:t>Klinkner</a:t>
            </a:r>
            <a:r>
              <a:rPr lang="en-US" dirty="0"/>
              <a:t>. "</a:t>
            </a:r>
            <a:r>
              <a:rPr lang="en-US" i="1" dirty="0"/>
              <a:t>Beyond DCG: user behavior as a predictor of a successful </a:t>
            </a:r>
            <a:r>
              <a:rPr lang="en-US" i="1" dirty="0" smtClean="0"/>
              <a:t>search</a:t>
            </a:r>
            <a:r>
              <a:rPr lang="en-US" dirty="0"/>
              <a:t>." </a:t>
            </a:r>
            <a:r>
              <a:rPr lang="en-US" i="1" dirty="0"/>
              <a:t>Proceedings of the third ACM international conference on Web search and data mining</a:t>
            </a:r>
            <a:r>
              <a:rPr lang="en-US" dirty="0"/>
              <a:t>. ACM, 2010.</a:t>
            </a:r>
            <a:endParaRPr lang="en-US" dirty="0" smtClean="0"/>
          </a:p>
          <a:p>
            <a:r>
              <a:rPr lang="en-US" dirty="0" err="1"/>
              <a:t>Ageev</a:t>
            </a:r>
            <a:r>
              <a:rPr lang="en-US" dirty="0"/>
              <a:t>, Mikhail, et al. "</a:t>
            </a:r>
            <a:r>
              <a:rPr lang="en-US" i="1" dirty="0"/>
              <a:t>Find it if you can: a game for modeling different types of web search success using interaction data</a:t>
            </a:r>
            <a:r>
              <a:rPr lang="en-US" dirty="0"/>
              <a:t>." </a:t>
            </a:r>
            <a:r>
              <a:rPr lang="en-US" i="1" dirty="0"/>
              <a:t>Proceedings of the 34th international ACM SIGIR conference on Research and development in Information Retrieval</a:t>
            </a:r>
            <a:r>
              <a:rPr lang="en-US" dirty="0"/>
              <a:t>. ACM, 2011</a:t>
            </a:r>
            <a:r>
              <a:rPr lang="en-US" dirty="0" smtClean="0"/>
              <a:t>.</a:t>
            </a:r>
          </a:p>
          <a:p>
            <a:r>
              <a:rPr lang="en-US" dirty="0" err="1"/>
              <a:t>Dupret</a:t>
            </a:r>
            <a:r>
              <a:rPr lang="en-US" dirty="0"/>
              <a:t>, Georges, and </a:t>
            </a:r>
            <a:r>
              <a:rPr lang="en-US" dirty="0" err="1"/>
              <a:t>Ciya</a:t>
            </a:r>
            <a:r>
              <a:rPr lang="en-US" dirty="0"/>
              <a:t> Liao. "</a:t>
            </a:r>
            <a:r>
              <a:rPr lang="en-US" i="1" dirty="0"/>
              <a:t>A model to estimate intrinsic document relevance from the </a:t>
            </a:r>
            <a:r>
              <a:rPr lang="en-US" i="1" dirty="0" err="1"/>
              <a:t>clickthrough</a:t>
            </a:r>
            <a:r>
              <a:rPr lang="en-US" i="1" dirty="0"/>
              <a:t> logs of a web search engine</a:t>
            </a:r>
            <a:r>
              <a:rPr lang="en-US" dirty="0"/>
              <a:t>." </a:t>
            </a:r>
            <a:r>
              <a:rPr lang="en-US" i="1" dirty="0"/>
              <a:t>Proceedings of the third ACM international conference on Web search and data mining</a:t>
            </a:r>
            <a:r>
              <a:rPr lang="en-US" dirty="0"/>
              <a:t>. ACM, 2010</a:t>
            </a:r>
            <a:r>
              <a:rPr lang="en-US" dirty="0" smtClean="0"/>
              <a:t>.</a:t>
            </a:r>
          </a:p>
          <a:p>
            <a:r>
              <a:rPr lang="en-US" dirty="0"/>
              <a:t>White, </a:t>
            </a:r>
            <a:r>
              <a:rPr lang="en-US" dirty="0" err="1"/>
              <a:t>Ryen</a:t>
            </a:r>
            <a:r>
              <a:rPr lang="en-US" dirty="0"/>
              <a:t> W., and Jeff Huang. "Assessing the scenic route: measuring the value of search trails in web logs." </a:t>
            </a:r>
            <a:r>
              <a:rPr lang="en-US" i="1" dirty="0"/>
              <a:t>Proceedings of the 33rd international ACM SIGIR conference on Research and development in information retrieval</a:t>
            </a:r>
            <a:r>
              <a:rPr lang="en-US" dirty="0"/>
              <a:t>. ACM, 2010</a:t>
            </a:r>
            <a:r>
              <a:rPr lang="en-US" dirty="0" smtClean="0"/>
              <a:t>.</a:t>
            </a:r>
          </a:p>
          <a:p>
            <a:r>
              <a:rPr lang="en-US" dirty="0"/>
              <a:t>Dang, </a:t>
            </a:r>
            <a:r>
              <a:rPr lang="en-US" dirty="0" err="1"/>
              <a:t>Hoa</a:t>
            </a:r>
            <a:r>
              <a:rPr lang="en-US" dirty="0"/>
              <a:t> </a:t>
            </a:r>
            <a:r>
              <a:rPr lang="en-US" dirty="0" err="1"/>
              <a:t>Trang</a:t>
            </a:r>
            <a:r>
              <a:rPr lang="en-US" dirty="0"/>
              <a:t>, Diane Kelly, and Jimmy J. Lin. "Overview of the TREC 2007 Question Answering Track." </a:t>
            </a:r>
            <a:r>
              <a:rPr lang="en-US" i="1" dirty="0"/>
              <a:t>TREC</a:t>
            </a:r>
            <a:r>
              <a:rPr lang="en-US" dirty="0"/>
              <a:t>. Vol. 7. 2007</a:t>
            </a:r>
            <a:r>
              <a:rPr lang="en-US" dirty="0" smtClean="0"/>
              <a:t>.</a:t>
            </a:r>
          </a:p>
          <a:p>
            <a:r>
              <a:rPr lang="en-US" dirty="0"/>
              <a:t>Hassan, Ahmed, Yang Song, and Li-</a:t>
            </a:r>
            <a:r>
              <a:rPr lang="en-US" dirty="0" err="1"/>
              <a:t>wei</a:t>
            </a:r>
            <a:r>
              <a:rPr lang="en-US" dirty="0"/>
              <a:t> He. "A task level metric for measuring web search satisfaction and its application on improving relevance </a:t>
            </a:r>
            <a:r>
              <a:rPr lang="en-US" dirty="0" err="1"/>
              <a:t>estimation."</a:t>
            </a:r>
            <a:r>
              <a:rPr lang="en-US" i="1" dirty="0" err="1"/>
              <a:t>Proceedings</a:t>
            </a:r>
            <a:r>
              <a:rPr lang="en-US" i="1" dirty="0"/>
              <a:t> of the 20th ACM international conference on Information and knowledge management</a:t>
            </a:r>
            <a:r>
              <a:rPr lang="en-US" dirty="0"/>
              <a:t>. ACM, 2011</a:t>
            </a:r>
            <a:r>
              <a:rPr lang="en-US" dirty="0" smtClean="0"/>
              <a:t>.</a:t>
            </a:r>
          </a:p>
          <a:p>
            <a:r>
              <a:rPr lang="en-US" dirty="0"/>
              <a:t>Liao, Zhen, et al. "Evaluating the effectiveness of search task </a:t>
            </a:r>
            <a:r>
              <a:rPr lang="en-US" dirty="0" err="1"/>
              <a:t>trails."</a:t>
            </a:r>
            <a:r>
              <a:rPr lang="en-US" i="1" dirty="0" err="1"/>
              <a:t>Proceedings</a:t>
            </a:r>
            <a:r>
              <a:rPr lang="en-US" i="1" dirty="0"/>
              <a:t> of the 21st international conference on World Wide Web</a:t>
            </a:r>
            <a:r>
              <a:rPr lang="en-US" dirty="0"/>
              <a:t>. ACM, 2012.</a:t>
            </a:r>
            <a:endParaRPr lang="en-US" dirty="0" smtClean="0"/>
          </a:p>
          <a:p>
            <a:endParaRPr lang="en-US" dirty="0"/>
          </a:p>
        </p:txBody>
      </p:sp>
      <p:sp>
        <p:nvSpPr>
          <p:cNvPr id="4" name="Date Placeholder 3"/>
          <p:cNvSpPr>
            <a:spLocks noGrp="1"/>
          </p:cNvSpPr>
          <p:nvPr>
            <p:ph type="dt" sz="half" idx="10"/>
          </p:nvPr>
        </p:nvSpPr>
        <p:spPr/>
        <p:txBody>
          <a:bodyPr/>
          <a:lstStyle/>
          <a:p>
            <a:fld id="{BCD64E64-2DD6-4DBE-B058-815F301D508A}"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23</a:t>
            </a:fld>
            <a:endParaRPr lang="en-US"/>
          </a:p>
        </p:txBody>
      </p:sp>
    </p:spTree>
    <p:extLst>
      <p:ext uri="{BB962C8B-B14F-4D97-AF65-F5344CB8AC3E}">
        <p14:creationId xmlns:p14="http://schemas.microsoft.com/office/powerpoint/2010/main" val="379348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8638" y="2674939"/>
            <a:ext cx="7886700" cy="2852737"/>
          </a:xfrm>
        </p:spPr>
        <p:txBody>
          <a:bodyPr/>
          <a:lstStyle/>
          <a:p>
            <a:r>
              <a:rPr lang="en-US" dirty="0" smtClean="0"/>
              <a:t>Thank you!</a:t>
            </a:r>
            <a:endParaRPr lang="en-US" dirty="0"/>
          </a:p>
        </p:txBody>
      </p:sp>
      <p:sp>
        <p:nvSpPr>
          <p:cNvPr id="61" name="Text Placeholder 60"/>
          <p:cNvSpPr>
            <a:spLocks noGrp="1"/>
          </p:cNvSpPr>
          <p:nvPr>
            <p:ph type="body" idx="1"/>
          </p:nvPr>
        </p:nvSpPr>
        <p:spPr>
          <a:xfrm>
            <a:off x="762000" y="4724400"/>
            <a:ext cx="7581900" cy="1500187"/>
          </a:xfrm>
        </p:spPr>
        <p:txBody>
          <a:bodyPr>
            <a:normAutofit/>
          </a:bodyPr>
          <a:lstStyle/>
          <a:p>
            <a:r>
              <a:rPr lang="en-US" sz="4400" dirty="0" smtClean="0"/>
              <a:t>Thank you!</a:t>
            </a:r>
          </a:p>
          <a:p>
            <a:r>
              <a:rPr lang="en-US" sz="2800" dirty="0" smtClean="0"/>
              <a:t>Q&amp;A</a:t>
            </a:r>
            <a:endParaRPr lang="en-US" sz="2800" dirty="0"/>
          </a:p>
        </p:txBody>
      </p:sp>
      <p:pic>
        <p:nvPicPr>
          <p:cNvPr id="6" name="Picture 4" descr="  Clipart Man Magnifying Glass Study Curiosity wallpapers"/>
          <p:cNvPicPr>
            <a:picLocks noChangeAspect="1" noChangeArrowheads="1"/>
          </p:cNvPicPr>
          <p:nvPr/>
        </p:nvPicPr>
        <p:blipFill>
          <a:blip r:embed="rId2" cstate="print"/>
          <a:srcRect/>
          <a:stretch>
            <a:fillRect/>
          </a:stretch>
        </p:blipFill>
        <p:spPr bwMode="auto">
          <a:xfrm>
            <a:off x="-609600" y="-76200"/>
            <a:ext cx="5035376" cy="3552826"/>
          </a:xfrm>
          <a:prstGeom prst="rect">
            <a:avLst/>
          </a:prstGeom>
          <a:noFill/>
        </p:spPr>
      </p:pic>
      <p:sp>
        <p:nvSpPr>
          <p:cNvPr id="7" name="Rectangle 6"/>
          <p:cNvSpPr/>
          <p:nvPr/>
        </p:nvSpPr>
        <p:spPr>
          <a:xfrm>
            <a:off x="3581400" y="1600200"/>
            <a:ext cx="4495800" cy="1138773"/>
          </a:xfrm>
          <a:prstGeom prst="rect">
            <a:avLst/>
          </a:prstGeom>
        </p:spPr>
        <p:txBody>
          <a:bodyPr wrap="square">
            <a:spAutoFit/>
          </a:bodyPr>
          <a:lstStyle/>
          <a:p>
            <a:r>
              <a:rPr lang="en-US" sz="2800" b="1" i="1" dirty="0" smtClean="0"/>
              <a:t>Action Satisfaction</a:t>
            </a:r>
            <a:endParaRPr lang="en-US" sz="2000" b="1" i="1" dirty="0"/>
          </a:p>
          <a:p>
            <a:r>
              <a:rPr lang="en-US" sz="2000" b="1" i="1" dirty="0" smtClean="0"/>
              <a:t>- a new perspective for us to model users’ search satisfaction</a:t>
            </a:r>
            <a:endParaRPr lang="en-US" sz="2000" b="1" i="1" dirty="0"/>
          </a:p>
        </p:txBody>
      </p:sp>
      <p:grpSp>
        <p:nvGrpSpPr>
          <p:cNvPr id="8" name="Group 7"/>
          <p:cNvGrpSpPr/>
          <p:nvPr/>
        </p:nvGrpSpPr>
        <p:grpSpPr>
          <a:xfrm>
            <a:off x="2917371" y="2819400"/>
            <a:ext cx="6398655" cy="1767387"/>
            <a:chOff x="3276106" y="2520800"/>
            <a:chExt cx="6398655" cy="1767387"/>
          </a:xfrm>
        </p:grpSpPr>
        <p:pic>
          <p:nvPicPr>
            <p:cNvPr id="30" name="Picture 29"/>
            <p:cNvPicPr>
              <a:picLocks noChangeAspect="1"/>
            </p:cNvPicPr>
            <p:nvPr/>
          </p:nvPicPr>
          <p:blipFill>
            <a:blip r:embed="rId3"/>
            <a:stretch>
              <a:fillRect/>
            </a:stretch>
          </p:blipFill>
          <p:spPr>
            <a:xfrm>
              <a:off x="3276106" y="2520800"/>
              <a:ext cx="3976441" cy="1767387"/>
            </a:xfrm>
            <a:prstGeom prst="rect">
              <a:avLst/>
            </a:prstGeom>
          </p:spPr>
        </p:pic>
        <p:sp>
          <p:nvSpPr>
            <p:cNvPr id="32" name="TextBox 31"/>
            <p:cNvSpPr txBox="1"/>
            <p:nvPr/>
          </p:nvSpPr>
          <p:spPr>
            <a:xfrm>
              <a:off x="6855361" y="2520800"/>
              <a:ext cx="2057400" cy="369332"/>
            </a:xfrm>
            <a:prstGeom prst="rect">
              <a:avLst/>
            </a:prstGeom>
            <a:noFill/>
          </p:spPr>
          <p:txBody>
            <a:bodyPr wrap="square" rtlCol="0">
              <a:spAutoFit/>
            </a:bodyPr>
            <a:lstStyle/>
            <a:p>
              <a:r>
                <a:rPr lang="en-US" b="1" dirty="0" smtClean="0"/>
                <a:t>Task satisfaction</a:t>
              </a:r>
              <a:endParaRPr lang="en-US" b="1" dirty="0"/>
            </a:p>
          </p:txBody>
        </p:sp>
        <p:sp>
          <p:nvSpPr>
            <p:cNvPr id="33" name="TextBox 32"/>
            <p:cNvSpPr txBox="1"/>
            <p:nvPr/>
          </p:nvSpPr>
          <p:spPr>
            <a:xfrm>
              <a:off x="6826814" y="3282800"/>
              <a:ext cx="2847947" cy="369332"/>
            </a:xfrm>
            <a:prstGeom prst="rect">
              <a:avLst/>
            </a:prstGeom>
            <a:noFill/>
          </p:spPr>
          <p:txBody>
            <a:bodyPr wrap="square" rtlCol="0">
              <a:spAutoFit/>
            </a:bodyPr>
            <a:lstStyle/>
            <a:p>
              <a:r>
                <a:rPr lang="en-US" b="1" dirty="0" smtClean="0"/>
                <a:t>Action satisfaction (latent)</a:t>
              </a:r>
              <a:endParaRPr lang="en-US" b="1" dirty="0"/>
            </a:p>
          </p:txBody>
        </p:sp>
        <p:sp>
          <p:nvSpPr>
            <p:cNvPr id="34" name="TextBox 33"/>
            <p:cNvSpPr txBox="1"/>
            <p:nvPr/>
          </p:nvSpPr>
          <p:spPr>
            <a:xfrm>
              <a:off x="7553704" y="3854773"/>
              <a:ext cx="1435257" cy="369332"/>
            </a:xfrm>
            <a:prstGeom prst="rect">
              <a:avLst/>
            </a:prstGeom>
            <a:noFill/>
          </p:spPr>
          <p:txBody>
            <a:bodyPr wrap="square" rtlCol="0">
              <a:spAutoFit/>
            </a:bodyPr>
            <a:lstStyle/>
            <a:p>
              <a:r>
                <a:rPr lang="en-US" b="1" dirty="0" smtClean="0"/>
                <a:t>Actions</a:t>
              </a:r>
              <a:endParaRPr lang="en-US" b="1" dirty="0"/>
            </a:p>
          </p:txBody>
        </p:sp>
      </p:grpSp>
      <p:sp>
        <p:nvSpPr>
          <p:cNvPr id="2" name="Date Placeholder 1"/>
          <p:cNvSpPr>
            <a:spLocks noGrp="1"/>
          </p:cNvSpPr>
          <p:nvPr>
            <p:ph type="dt" sz="half" idx="10"/>
          </p:nvPr>
        </p:nvSpPr>
        <p:spPr/>
        <p:txBody>
          <a:bodyPr/>
          <a:lstStyle/>
          <a:p>
            <a:fld id="{B1C12F26-863C-4BF2-83B1-DA48FDEAD8F2}" type="datetime1">
              <a:rPr lang="en-US" smtClean="0"/>
              <a:t>6/17/2014</a:t>
            </a:fld>
            <a:endParaRPr lang="en-US"/>
          </a:p>
        </p:txBody>
      </p:sp>
      <p:sp>
        <p:nvSpPr>
          <p:cNvPr id="3" name="Footer Placeholder 2"/>
          <p:cNvSpPr>
            <a:spLocks noGrp="1"/>
          </p:cNvSpPr>
          <p:nvPr>
            <p:ph type="ftr" sz="quarter" idx="11"/>
          </p:nvPr>
        </p:nvSpPr>
        <p:spPr/>
        <p:txBody>
          <a:bodyPr/>
          <a:lstStyle/>
          <a:p>
            <a:r>
              <a:rPr lang="en-US" smtClean="0"/>
              <a:t>SIGIR'2014 @ Gold Coast</a:t>
            </a:r>
            <a:endParaRPr lang="en-US"/>
          </a:p>
        </p:txBody>
      </p:sp>
      <p:sp>
        <p:nvSpPr>
          <p:cNvPr id="5" name="Slide Number Placeholder 4"/>
          <p:cNvSpPr>
            <a:spLocks noGrp="1"/>
          </p:cNvSpPr>
          <p:nvPr>
            <p:ph type="sldNum" sz="quarter" idx="12"/>
          </p:nvPr>
        </p:nvSpPr>
        <p:spPr/>
        <p:txBody>
          <a:bodyPr/>
          <a:lstStyle/>
          <a:p>
            <a:fld id="{AE494217-ED9B-45E5-BEFB-A5BA51F79344}" type="slidenum">
              <a:rPr lang="en-US" smtClean="0"/>
              <a:t>24</a:t>
            </a:fld>
            <a:endParaRPr lang="en-US"/>
          </a:p>
        </p:txBody>
      </p:sp>
    </p:spTree>
    <p:extLst>
      <p:ext uri="{BB962C8B-B14F-4D97-AF65-F5344CB8AC3E}">
        <p14:creationId xmlns:p14="http://schemas.microsoft.com/office/powerpoint/2010/main" val="4089897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task </a:t>
            </a:r>
            <a:r>
              <a:rPr lang="en-US" dirty="0"/>
              <a:t>satisfaction prediction</a:t>
            </a:r>
          </a:p>
        </p:txBody>
      </p:sp>
      <p:sp>
        <p:nvSpPr>
          <p:cNvPr id="3" name="Content Placeholder 2"/>
          <p:cNvSpPr>
            <a:spLocks noGrp="1"/>
          </p:cNvSpPr>
          <p:nvPr>
            <p:ph idx="1"/>
          </p:nvPr>
        </p:nvSpPr>
        <p:spPr/>
        <p:txBody>
          <a:bodyPr/>
          <a:lstStyle/>
          <a:p>
            <a:r>
              <a:rPr lang="en-US" dirty="0" smtClean="0"/>
              <a:t>Challenge: action-level satisfaction labels are unobservable</a:t>
            </a:r>
            <a:endParaRPr lang="en-US" dirty="0"/>
          </a:p>
        </p:txBody>
      </p:sp>
      <p:pic>
        <p:nvPicPr>
          <p:cNvPr id="4" name="Picture 3"/>
          <p:cNvPicPr>
            <a:picLocks noChangeAspect="1"/>
          </p:cNvPicPr>
          <p:nvPr/>
        </p:nvPicPr>
        <p:blipFill>
          <a:blip r:embed="rId3"/>
          <a:stretch>
            <a:fillRect/>
          </a:stretch>
        </p:blipFill>
        <p:spPr>
          <a:xfrm>
            <a:off x="1589598" y="3352800"/>
            <a:ext cx="5964803" cy="1840989"/>
          </a:xfrm>
          <a:prstGeom prst="rect">
            <a:avLst/>
          </a:prstGeom>
        </p:spPr>
      </p:pic>
      <p:pic>
        <p:nvPicPr>
          <p:cNvPr id="17" name="Picture 12" descr="http://landscapephotographyshop.com/wp-content/uploads/2013/04/frowny-face.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429" y="4638112"/>
            <a:ext cx="413197" cy="45975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0" descr="https://encrypted-tbn2.gstatic.com/images?q=tbn:ANd9GcRzsOwGwJ3D_63ImVRfCZ6XrPb5OW5Hrw4yXJ3GbKLtc7daBrSuW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8087" y="3914385"/>
            <a:ext cx="473879" cy="49768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http://img.wikinut.com/img/q7nvlj_bt5gj0m3y/jpeg/0/Question-Mark.jpe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885005">
            <a:off x="8605027" y="4026166"/>
            <a:ext cx="310091" cy="542990"/>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oup 20"/>
          <p:cNvGrpSpPr/>
          <p:nvPr/>
        </p:nvGrpSpPr>
        <p:grpSpPr>
          <a:xfrm>
            <a:off x="2832632" y="2940028"/>
            <a:ext cx="3615793" cy="1956596"/>
            <a:chOff x="2832632" y="2940028"/>
            <a:chExt cx="3615793" cy="1956596"/>
          </a:xfrm>
        </p:grpSpPr>
        <p:sp>
          <p:nvSpPr>
            <p:cNvPr id="6" name="TextBox 5"/>
            <p:cNvSpPr txBox="1"/>
            <p:nvPr/>
          </p:nvSpPr>
          <p:spPr>
            <a:xfrm>
              <a:off x="2832632" y="2940028"/>
              <a:ext cx="276225" cy="523220"/>
            </a:xfrm>
            <a:prstGeom prst="rect">
              <a:avLst/>
            </a:prstGeom>
            <a:noFill/>
            <a:effectLst>
              <a:softEdge rad="31750"/>
            </a:effectLst>
          </p:spPr>
          <p:txBody>
            <a:bodyPr wrap="square" rtlCol="0">
              <a:spAutoFit/>
            </a:bodyPr>
            <a:lstStyle/>
            <a:p>
              <a:r>
                <a:rPr lang="en-US" sz="2800" b="1" dirty="0" smtClean="0">
                  <a:solidFill>
                    <a:srgbClr val="FF0000"/>
                  </a:solidFill>
                </a:rPr>
                <a:t>-</a:t>
              </a:r>
              <a:endParaRPr lang="en-US" sz="2800" b="1" dirty="0">
                <a:solidFill>
                  <a:srgbClr val="FF0000"/>
                </a:solidFill>
              </a:endParaRPr>
            </a:p>
          </p:txBody>
        </p:sp>
        <p:sp>
          <p:nvSpPr>
            <p:cNvPr id="7" name="TextBox 6"/>
            <p:cNvSpPr txBox="1"/>
            <p:nvPr/>
          </p:nvSpPr>
          <p:spPr>
            <a:xfrm>
              <a:off x="4421872" y="2940028"/>
              <a:ext cx="276225" cy="523220"/>
            </a:xfrm>
            <a:prstGeom prst="rect">
              <a:avLst/>
            </a:prstGeom>
            <a:noFill/>
            <a:effectLst>
              <a:softEdge rad="31750"/>
            </a:effectLst>
          </p:spPr>
          <p:txBody>
            <a:bodyPr wrap="square" rtlCol="0">
              <a:spAutoFit/>
            </a:bodyPr>
            <a:lstStyle/>
            <a:p>
              <a:r>
                <a:rPr lang="en-US" sz="2800" b="1" dirty="0" smtClean="0">
                  <a:solidFill>
                    <a:srgbClr val="FF0000"/>
                  </a:solidFill>
                </a:rPr>
                <a:t>-</a:t>
              </a:r>
              <a:endParaRPr lang="en-US" sz="2800" b="1" dirty="0">
                <a:solidFill>
                  <a:srgbClr val="FF0000"/>
                </a:solidFill>
              </a:endParaRPr>
            </a:p>
          </p:txBody>
        </p:sp>
        <p:sp>
          <p:nvSpPr>
            <p:cNvPr id="8" name="TextBox 7"/>
            <p:cNvSpPr txBox="1"/>
            <p:nvPr/>
          </p:nvSpPr>
          <p:spPr>
            <a:xfrm>
              <a:off x="4572000" y="3737684"/>
              <a:ext cx="276225" cy="523220"/>
            </a:xfrm>
            <a:prstGeom prst="rect">
              <a:avLst/>
            </a:prstGeom>
            <a:noFill/>
            <a:effectLst>
              <a:softEdge rad="31750"/>
            </a:effectLst>
          </p:spPr>
          <p:txBody>
            <a:bodyPr wrap="square" rtlCol="0">
              <a:spAutoFit/>
            </a:bodyPr>
            <a:lstStyle/>
            <a:p>
              <a:r>
                <a:rPr lang="en-US" sz="2800" b="1" dirty="0" smtClean="0">
                  <a:solidFill>
                    <a:srgbClr val="FF0000"/>
                  </a:solidFill>
                </a:rPr>
                <a:t>-</a:t>
              </a:r>
              <a:endParaRPr lang="en-US" sz="2800" b="1" dirty="0">
                <a:solidFill>
                  <a:srgbClr val="FF0000"/>
                </a:solidFill>
              </a:endParaRPr>
            </a:p>
          </p:txBody>
        </p:sp>
        <p:sp>
          <p:nvSpPr>
            <p:cNvPr id="9" name="TextBox 8"/>
            <p:cNvSpPr txBox="1"/>
            <p:nvPr/>
          </p:nvSpPr>
          <p:spPr>
            <a:xfrm>
              <a:off x="3781467" y="3737684"/>
              <a:ext cx="276225" cy="523220"/>
            </a:xfrm>
            <a:prstGeom prst="rect">
              <a:avLst/>
            </a:prstGeom>
            <a:noFill/>
            <a:effectLst>
              <a:softEdge rad="31750"/>
            </a:effectLst>
          </p:spPr>
          <p:txBody>
            <a:bodyPr wrap="square" rtlCol="0">
              <a:spAutoFit/>
            </a:bodyPr>
            <a:lstStyle/>
            <a:p>
              <a:r>
                <a:rPr lang="en-US" sz="2800" b="1" dirty="0" smtClean="0">
                  <a:solidFill>
                    <a:srgbClr val="FF0000"/>
                  </a:solidFill>
                </a:rPr>
                <a:t>-</a:t>
              </a:r>
              <a:endParaRPr lang="en-US" sz="2800" b="1" dirty="0">
                <a:solidFill>
                  <a:srgbClr val="FF0000"/>
                </a:solidFill>
              </a:endParaRPr>
            </a:p>
          </p:txBody>
        </p:sp>
        <p:sp>
          <p:nvSpPr>
            <p:cNvPr id="10" name="TextBox 9"/>
            <p:cNvSpPr txBox="1"/>
            <p:nvPr/>
          </p:nvSpPr>
          <p:spPr>
            <a:xfrm>
              <a:off x="3764924" y="4473621"/>
              <a:ext cx="276225" cy="400110"/>
            </a:xfrm>
            <a:prstGeom prst="rect">
              <a:avLst/>
            </a:prstGeom>
            <a:noFill/>
            <a:effectLst>
              <a:softEdge rad="31750"/>
            </a:effectLst>
          </p:spPr>
          <p:txBody>
            <a:bodyPr wrap="square" rtlCol="0">
              <a:spAutoFit/>
            </a:bodyPr>
            <a:lstStyle/>
            <a:p>
              <a:r>
                <a:rPr lang="en-US" sz="2000" b="1" dirty="0" smtClean="0">
                  <a:solidFill>
                    <a:srgbClr val="FF0000"/>
                  </a:solidFill>
                </a:rPr>
                <a:t>+</a:t>
              </a:r>
              <a:endParaRPr lang="en-US" sz="2000" b="1" dirty="0">
                <a:solidFill>
                  <a:srgbClr val="FF0000"/>
                </a:solidFill>
              </a:endParaRPr>
            </a:p>
          </p:txBody>
        </p:sp>
        <p:sp>
          <p:nvSpPr>
            <p:cNvPr id="11" name="TextBox 10"/>
            <p:cNvSpPr txBox="1"/>
            <p:nvPr/>
          </p:nvSpPr>
          <p:spPr>
            <a:xfrm>
              <a:off x="5216492" y="3028890"/>
              <a:ext cx="276225" cy="400110"/>
            </a:xfrm>
            <a:prstGeom prst="rect">
              <a:avLst/>
            </a:prstGeom>
            <a:noFill/>
            <a:effectLst>
              <a:softEdge rad="31750"/>
            </a:effectLst>
          </p:spPr>
          <p:txBody>
            <a:bodyPr wrap="square" rtlCol="0">
              <a:spAutoFit/>
            </a:bodyPr>
            <a:lstStyle/>
            <a:p>
              <a:r>
                <a:rPr lang="en-US" sz="2000" b="1" dirty="0" smtClean="0">
                  <a:solidFill>
                    <a:srgbClr val="FF0000"/>
                  </a:solidFill>
                </a:rPr>
                <a:t>+</a:t>
              </a:r>
              <a:endParaRPr lang="en-US" sz="2000" b="1" dirty="0">
                <a:solidFill>
                  <a:srgbClr val="FF0000"/>
                </a:solidFill>
              </a:endParaRPr>
            </a:p>
          </p:txBody>
        </p:sp>
        <p:sp>
          <p:nvSpPr>
            <p:cNvPr id="13" name="TextBox 12"/>
            <p:cNvSpPr txBox="1"/>
            <p:nvPr/>
          </p:nvSpPr>
          <p:spPr>
            <a:xfrm>
              <a:off x="6172200" y="3799239"/>
              <a:ext cx="276225" cy="400110"/>
            </a:xfrm>
            <a:prstGeom prst="rect">
              <a:avLst/>
            </a:prstGeom>
            <a:noFill/>
            <a:effectLst>
              <a:softEdge rad="31750"/>
            </a:effectLst>
          </p:spPr>
          <p:txBody>
            <a:bodyPr wrap="square" rtlCol="0">
              <a:spAutoFit/>
            </a:bodyPr>
            <a:lstStyle/>
            <a:p>
              <a:r>
                <a:rPr lang="en-US" sz="2000" b="1" dirty="0" smtClean="0">
                  <a:solidFill>
                    <a:srgbClr val="FF0000"/>
                  </a:solidFill>
                </a:rPr>
                <a:t>+</a:t>
              </a:r>
              <a:endParaRPr lang="en-US" sz="2000" b="1" dirty="0">
                <a:solidFill>
                  <a:srgbClr val="FF0000"/>
                </a:solidFill>
              </a:endParaRPr>
            </a:p>
          </p:txBody>
        </p:sp>
        <p:sp>
          <p:nvSpPr>
            <p:cNvPr id="14" name="TextBox 13"/>
            <p:cNvSpPr txBox="1"/>
            <p:nvPr/>
          </p:nvSpPr>
          <p:spPr>
            <a:xfrm>
              <a:off x="5990154" y="3024797"/>
              <a:ext cx="276225" cy="400110"/>
            </a:xfrm>
            <a:prstGeom prst="rect">
              <a:avLst/>
            </a:prstGeom>
            <a:noFill/>
            <a:effectLst>
              <a:softEdge rad="31750"/>
            </a:effectLst>
          </p:spPr>
          <p:txBody>
            <a:bodyPr wrap="square" rtlCol="0">
              <a:spAutoFit/>
            </a:bodyPr>
            <a:lstStyle/>
            <a:p>
              <a:r>
                <a:rPr lang="en-US" sz="2000" b="1" dirty="0" smtClean="0">
                  <a:solidFill>
                    <a:srgbClr val="FF0000"/>
                  </a:solidFill>
                </a:rPr>
                <a:t>+</a:t>
              </a:r>
              <a:endParaRPr lang="en-US" sz="2000" b="1" dirty="0">
                <a:solidFill>
                  <a:srgbClr val="FF0000"/>
                </a:solidFill>
              </a:endParaRPr>
            </a:p>
          </p:txBody>
        </p:sp>
        <p:sp>
          <p:nvSpPr>
            <p:cNvPr id="15" name="TextBox 14"/>
            <p:cNvSpPr txBox="1"/>
            <p:nvPr/>
          </p:nvSpPr>
          <p:spPr>
            <a:xfrm>
              <a:off x="3626812" y="3001581"/>
              <a:ext cx="276225" cy="400110"/>
            </a:xfrm>
            <a:prstGeom prst="rect">
              <a:avLst/>
            </a:prstGeom>
            <a:noFill/>
            <a:effectLst>
              <a:softEdge rad="31750"/>
            </a:effectLst>
          </p:spPr>
          <p:txBody>
            <a:bodyPr wrap="square" rtlCol="0">
              <a:spAutoFit/>
            </a:bodyPr>
            <a:lstStyle/>
            <a:p>
              <a:r>
                <a:rPr lang="en-US" sz="2000" b="1" dirty="0" smtClean="0">
                  <a:solidFill>
                    <a:srgbClr val="FF0000"/>
                  </a:solidFill>
                </a:rPr>
                <a:t>+</a:t>
              </a:r>
              <a:endParaRPr lang="en-US" sz="2000" b="1" dirty="0">
                <a:solidFill>
                  <a:srgbClr val="FF0000"/>
                </a:solidFill>
              </a:endParaRPr>
            </a:p>
          </p:txBody>
        </p:sp>
        <p:sp>
          <p:nvSpPr>
            <p:cNvPr id="20" name="TextBox 19"/>
            <p:cNvSpPr txBox="1"/>
            <p:nvPr/>
          </p:nvSpPr>
          <p:spPr>
            <a:xfrm>
              <a:off x="6172200" y="4496514"/>
              <a:ext cx="276225" cy="400110"/>
            </a:xfrm>
            <a:prstGeom prst="rect">
              <a:avLst/>
            </a:prstGeom>
            <a:noFill/>
            <a:effectLst>
              <a:softEdge rad="31750"/>
            </a:effectLst>
          </p:spPr>
          <p:txBody>
            <a:bodyPr wrap="square" rtlCol="0">
              <a:spAutoFit/>
            </a:bodyPr>
            <a:lstStyle/>
            <a:p>
              <a:r>
                <a:rPr lang="en-US" sz="2000" b="1" dirty="0" smtClean="0">
                  <a:solidFill>
                    <a:srgbClr val="FF0000"/>
                  </a:solidFill>
                </a:rPr>
                <a:t>+</a:t>
              </a:r>
              <a:endParaRPr lang="en-US" sz="2000" b="1" dirty="0">
                <a:solidFill>
                  <a:srgbClr val="FF0000"/>
                </a:solidFill>
              </a:endParaRPr>
            </a:p>
          </p:txBody>
        </p:sp>
      </p:grpSp>
      <p:sp>
        <p:nvSpPr>
          <p:cNvPr id="5" name="Date Placeholder 4"/>
          <p:cNvSpPr>
            <a:spLocks noGrp="1"/>
          </p:cNvSpPr>
          <p:nvPr>
            <p:ph type="dt" sz="half" idx="10"/>
          </p:nvPr>
        </p:nvSpPr>
        <p:spPr/>
        <p:txBody>
          <a:bodyPr/>
          <a:lstStyle/>
          <a:p>
            <a:fld id="{B90856A8-6EA4-4B57-B698-A585D39839FA}" type="datetime1">
              <a:rPr lang="en-US" smtClean="0"/>
              <a:t>6/17/2014</a:t>
            </a:fld>
            <a:endParaRPr lang="en-US"/>
          </a:p>
        </p:txBody>
      </p:sp>
      <p:sp>
        <p:nvSpPr>
          <p:cNvPr id="12" name="Footer Placeholder 11"/>
          <p:cNvSpPr>
            <a:spLocks noGrp="1"/>
          </p:cNvSpPr>
          <p:nvPr>
            <p:ph type="ftr" sz="quarter" idx="11"/>
          </p:nvPr>
        </p:nvSpPr>
        <p:spPr/>
        <p:txBody>
          <a:bodyPr/>
          <a:lstStyle/>
          <a:p>
            <a:r>
              <a:rPr lang="en-US" smtClean="0"/>
              <a:t>SIGIR'2014 @ Gold Coast</a:t>
            </a:r>
            <a:endParaRPr lang="en-US"/>
          </a:p>
        </p:txBody>
      </p:sp>
      <p:sp>
        <p:nvSpPr>
          <p:cNvPr id="16" name="Slide Number Placeholder 15"/>
          <p:cNvSpPr>
            <a:spLocks noGrp="1"/>
          </p:cNvSpPr>
          <p:nvPr>
            <p:ph type="sldNum" sz="quarter" idx="12"/>
          </p:nvPr>
        </p:nvSpPr>
        <p:spPr/>
        <p:txBody>
          <a:bodyPr/>
          <a:lstStyle/>
          <a:p>
            <a:fld id="{AE494217-ED9B-45E5-BEFB-A5BA51F79344}" type="slidenum">
              <a:rPr lang="en-US" smtClean="0"/>
              <a:t>3</a:t>
            </a:fld>
            <a:endParaRPr lang="en-US"/>
          </a:p>
        </p:txBody>
      </p:sp>
    </p:spTree>
    <p:extLst>
      <p:ext uri="{BB962C8B-B14F-4D97-AF65-F5344CB8AC3E}">
        <p14:creationId xmlns:p14="http://schemas.microsoft.com/office/powerpoint/2010/main" val="189818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1"/>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6" presetClass="emph" presetSubtype="0" fill="hold" nodeType="clickEffect">
                                  <p:stCondLst>
                                    <p:cond delay="0"/>
                                  </p:stCondLst>
                                  <p:childTnLst>
                                    <p:animScale>
                                      <p:cBhvr>
                                        <p:cTn id="13" dur="2000" fill="hold"/>
                                        <p:tgtEl>
                                          <p:spTgt spid="1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solutions</a:t>
            </a:r>
            <a:endParaRPr lang="en-US" dirty="0"/>
          </a:p>
        </p:txBody>
      </p:sp>
      <p:sp>
        <p:nvSpPr>
          <p:cNvPr id="3" name="Content Placeholder 2"/>
          <p:cNvSpPr>
            <a:spLocks noGrp="1"/>
          </p:cNvSpPr>
          <p:nvPr>
            <p:ph idx="1"/>
          </p:nvPr>
        </p:nvSpPr>
        <p:spPr/>
        <p:txBody>
          <a:bodyPr/>
          <a:lstStyle/>
          <a:p>
            <a:r>
              <a:rPr lang="en-US" dirty="0" smtClean="0"/>
              <a:t>Modeling </a:t>
            </a:r>
            <a:r>
              <a:rPr lang="en-US" dirty="0"/>
              <a:t>task </a:t>
            </a:r>
            <a:r>
              <a:rPr lang="en-US" dirty="0" smtClean="0"/>
              <a:t>holistically </a:t>
            </a:r>
            <a:r>
              <a:rPr lang="en-US" baseline="30000" dirty="0"/>
              <a:t>[</a:t>
            </a:r>
            <a:r>
              <a:rPr lang="en-US" baseline="30000" dirty="0" err="1"/>
              <a:t>Feild</a:t>
            </a:r>
            <a:r>
              <a:rPr lang="en-US" baseline="30000" dirty="0"/>
              <a:t> et al</a:t>
            </a:r>
            <a:r>
              <a:rPr lang="en-US" baseline="30000" dirty="0" smtClean="0"/>
              <a:t>. </a:t>
            </a:r>
            <a:r>
              <a:rPr lang="en-US" baseline="30000" dirty="0"/>
              <a:t>SIGIR'10, </a:t>
            </a:r>
            <a:r>
              <a:rPr lang="en-US" baseline="30000" dirty="0" smtClean="0"/>
              <a:t>Kim et al. WSDM’14]</a:t>
            </a:r>
          </a:p>
          <a:p>
            <a:pPr lvl="1"/>
            <a:r>
              <a:rPr lang="en-US" dirty="0" smtClean="0"/>
              <a:t>Binary classifier with expressive </a:t>
            </a:r>
            <a:r>
              <a:rPr lang="en-US" dirty="0"/>
              <a:t>features </a:t>
            </a:r>
            <a:r>
              <a:rPr lang="en-US" dirty="0" smtClean="0"/>
              <a:t>for predicting task-level satisfaction</a:t>
            </a:r>
            <a:endParaRPr lang="en-US" dirty="0"/>
          </a:p>
          <a:p>
            <a:r>
              <a:rPr lang="en-US" dirty="0" smtClean="0"/>
              <a:t>Modeling individual user’s search behavior </a:t>
            </a:r>
            <a:r>
              <a:rPr lang="en-US" baseline="30000" dirty="0" smtClean="0"/>
              <a:t>[</a:t>
            </a:r>
            <a:r>
              <a:rPr lang="en-US" baseline="30000" dirty="0"/>
              <a:t>Hassan et al. </a:t>
            </a:r>
            <a:r>
              <a:rPr lang="en-US" baseline="30000" dirty="0" smtClean="0"/>
              <a:t>WSDM’10, </a:t>
            </a:r>
            <a:r>
              <a:rPr lang="en-US" baseline="30000" dirty="0" err="1"/>
              <a:t>Ageev</a:t>
            </a:r>
            <a:r>
              <a:rPr lang="en-US" baseline="30000" dirty="0"/>
              <a:t> et al</a:t>
            </a:r>
            <a:r>
              <a:rPr lang="en-US" baseline="30000" dirty="0" smtClean="0"/>
              <a:t>. </a:t>
            </a:r>
            <a:r>
              <a:rPr lang="en-US" baseline="30000" dirty="0"/>
              <a:t>SIGIR'11]</a:t>
            </a:r>
            <a:endParaRPr lang="en-US" dirty="0" smtClean="0"/>
          </a:p>
          <a:p>
            <a:pPr lvl="1"/>
            <a:r>
              <a:rPr lang="en-US" dirty="0" smtClean="0"/>
              <a:t>Markov model for sequential search behaviors</a:t>
            </a:r>
            <a:endParaRPr lang="en-US" dirty="0"/>
          </a:p>
        </p:txBody>
      </p:sp>
      <p:pic>
        <p:nvPicPr>
          <p:cNvPr id="4" name="Picture 3"/>
          <p:cNvPicPr>
            <a:picLocks noChangeAspect="1"/>
          </p:cNvPicPr>
          <p:nvPr/>
        </p:nvPicPr>
        <p:blipFill>
          <a:blip r:embed="rId3"/>
          <a:stretch>
            <a:fillRect/>
          </a:stretch>
        </p:blipFill>
        <p:spPr>
          <a:xfrm>
            <a:off x="2514600" y="5105400"/>
            <a:ext cx="4114800" cy="1364823"/>
          </a:xfrm>
          <a:prstGeom prst="rect">
            <a:avLst/>
          </a:prstGeom>
        </p:spPr>
      </p:pic>
      <p:sp>
        <p:nvSpPr>
          <p:cNvPr id="5" name="TextBox 4"/>
          <p:cNvSpPr txBox="1"/>
          <p:nvPr/>
        </p:nvSpPr>
        <p:spPr>
          <a:xfrm>
            <a:off x="6705600" y="5029200"/>
            <a:ext cx="2667000" cy="923330"/>
          </a:xfrm>
          <a:prstGeom prst="rect">
            <a:avLst/>
          </a:prstGeom>
          <a:noFill/>
        </p:spPr>
        <p:txBody>
          <a:bodyPr wrap="square" rtlCol="0">
            <a:spAutoFit/>
          </a:bodyPr>
          <a:lstStyle/>
          <a:p>
            <a:r>
              <a:rPr lang="en-US" b="1" i="1" dirty="0" smtClean="0">
                <a:solidFill>
                  <a:srgbClr val="FF0000"/>
                </a:solidFill>
              </a:rPr>
              <a:t>No discrimination between satisfying and unsatisfying actions</a:t>
            </a:r>
            <a:endParaRPr lang="en-US" b="1" i="1" dirty="0">
              <a:solidFill>
                <a:srgbClr val="FF0000"/>
              </a:solidFill>
            </a:endParaRPr>
          </a:p>
        </p:txBody>
      </p:sp>
      <p:sp>
        <p:nvSpPr>
          <p:cNvPr id="6" name="TextBox 5"/>
          <p:cNvSpPr txBox="1"/>
          <p:nvPr/>
        </p:nvSpPr>
        <p:spPr>
          <a:xfrm>
            <a:off x="6629400" y="1981200"/>
            <a:ext cx="2514600" cy="646331"/>
          </a:xfrm>
          <a:prstGeom prst="rect">
            <a:avLst/>
          </a:prstGeom>
          <a:noFill/>
        </p:spPr>
        <p:txBody>
          <a:bodyPr wrap="square" rtlCol="0">
            <a:spAutoFit/>
          </a:bodyPr>
          <a:lstStyle/>
          <a:p>
            <a:r>
              <a:rPr lang="en-US" b="1" i="1" dirty="0">
                <a:solidFill>
                  <a:srgbClr val="FF0000"/>
                </a:solidFill>
              </a:rPr>
              <a:t>Detailed action-level satisfaction is ignored</a:t>
            </a:r>
          </a:p>
        </p:txBody>
      </p:sp>
      <p:sp>
        <p:nvSpPr>
          <p:cNvPr id="7" name="Date Placeholder 6"/>
          <p:cNvSpPr>
            <a:spLocks noGrp="1"/>
          </p:cNvSpPr>
          <p:nvPr>
            <p:ph type="dt" sz="half" idx="10"/>
          </p:nvPr>
        </p:nvSpPr>
        <p:spPr/>
        <p:txBody>
          <a:bodyPr/>
          <a:lstStyle/>
          <a:p>
            <a:fld id="{3F759F63-789B-4751-967B-AA9FCAA9B607}" type="datetime1">
              <a:rPr lang="en-US" smtClean="0"/>
              <a:t>6/17/2014</a:t>
            </a:fld>
            <a:endParaRPr lang="en-US"/>
          </a:p>
        </p:txBody>
      </p:sp>
      <p:sp>
        <p:nvSpPr>
          <p:cNvPr id="8" name="Footer Placeholder 7"/>
          <p:cNvSpPr>
            <a:spLocks noGrp="1"/>
          </p:cNvSpPr>
          <p:nvPr>
            <p:ph type="ftr" sz="quarter" idx="11"/>
          </p:nvPr>
        </p:nvSpPr>
        <p:spPr/>
        <p:txBody>
          <a:bodyPr/>
          <a:lstStyle/>
          <a:p>
            <a:r>
              <a:rPr lang="en-US" smtClean="0"/>
              <a:t>SIGIR'2014 @ Gold Coast</a:t>
            </a:r>
            <a:endParaRPr lang="en-US"/>
          </a:p>
        </p:txBody>
      </p:sp>
      <p:sp>
        <p:nvSpPr>
          <p:cNvPr id="9" name="Slide Number Placeholder 8"/>
          <p:cNvSpPr>
            <a:spLocks noGrp="1"/>
          </p:cNvSpPr>
          <p:nvPr>
            <p:ph type="sldNum" sz="quarter" idx="12"/>
          </p:nvPr>
        </p:nvSpPr>
        <p:spPr/>
        <p:txBody>
          <a:bodyPr/>
          <a:lstStyle/>
          <a:p>
            <a:fld id="{AE494217-ED9B-45E5-BEFB-A5BA51F79344}" type="slidenum">
              <a:rPr lang="en-US" smtClean="0"/>
              <a:t>4</a:t>
            </a:fld>
            <a:endParaRPr lang="en-US"/>
          </a:p>
        </p:txBody>
      </p:sp>
    </p:spTree>
    <p:extLst>
      <p:ext uri="{BB962C8B-B14F-4D97-AF65-F5344CB8AC3E}">
        <p14:creationId xmlns:p14="http://schemas.microsoft.com/office/powerpoint/2010/main" val="9948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Motivating 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5565174"/>
              </p:ext>
            </p:extLst>
          </p:nvPr>
        </p:nvGraphicFramePr>
        <p:xfrm>
          <a:off x="609601" y="1600200"/>
          <a:ext cx="8000999" cy="3657600"/>
        </p:xfrm>
        <a:graphic>
          <a:graphicData uri="http://schemas.openxmlformats.org/drawingml/2006/table">
            <a:tbl>
              <a:tblPr firstRow="1" bandRow="1">
                <a:tableStyleId>{9D7B26C5-4107-4FEC-AEDC-1716B250A1EF}</a:tableStyleId>
              </a:tblPr>
              <a:tblGrid>
                <a:gridCol w="4427739"/>
                <a:gridCol w="880367"/>
                <a:gridCol w="712826"/>
                <a:gridCol w="1280950"/>
                <a:gridCol w="699117"/>
              </a:tblGrid>
              <a:tr h="172720">
                <a:tc>
                  <a:txBody>
                    <a:bodyPr/>
                    <a:lstStyle/>
                    <a:p>
                      <a:pPr algn="ctr"/>
                      <a:r>
                        <a:rPr lang="en-US" dirty="0" smtClean="0"/>
                        <a:t>Search Actions </a:t>
                      </a:r>
                      <a:endParaRPr lang="en-US" dirty="0"/>
                    </a:p>
                  </a:txBody>
                  <a:tcPr marL="97777" marR="97777" anchor="ct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dirty="0" smtClean="0"/>
                        <a:t>Engine</a:t>
                      </a:r>
                      <a:endParaRPr lang="en-US" dirty="0"/>
                    </a:p>
                  </a:txBody>
                  <a:tcPr marL="97777" marR="97777" anchor="ct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dirty="0" smtClean="0"/>
                        <a:t>Time</a:t>
                      </a:r>
                      <a:endParaRPr lang="en-US" dirty="0"/>
                    </a:p>
                  </a:txBody>
                  <a:tcPr marL="97777" marR="97777" anchor="ct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dirty="0" err="1" smtClean="0"/>
                        <a:t>sessionCRF</a:t>
                      </a:r>
                      <a:endParaRPr lang="en-US" dirty="0"/>
                    </a:p>
                  </a:txBody>
                  <a:tcPr marL="97777" marR="97777" anchor="ct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dirty="0" smtClean="0"/>
                        <a:t>Ours</a:t>
                      </a:r>
                      <a:endParaRPr lang="en-US" dirty="0"/>
                    </a:p>
                  </a:txBody>
                  <a:tcPr marL="97777" marR="97777" anchor="ct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72720">
                <a:tc>
                  <a:txBody>
                    <a:bodyPr/>
                    <a:lstStyle/>
                    <a:p>
                      <a:pPr algn="l"/>
                      <a:r>
                        <a:rPr lang="en-US" dirty="0" smtClean="0"/>
                        <a:t>Q: metals float on water</a:t>
                      </a:r>
                      <a:endParaRPr lang="en-US" dirty="0"/>
                    </a:p>
                  </a:txBody>
                  <a:tcPr marL="97777" marR="97777" anchor="ctr">
                    <a:lnT w="19050" cap="flat" cmpd="sng" algn="ctr">
                      <a:solidFill>
                        <a:schemeClr val="tx1"/>
                      </a:solidFill>
                      <a:prstDash val="solid"/>
                      <a:round/>
                      <a:headEnd type="none" w="med" len="med"/>
                      <a:tailEnd type="none" w="med" len="med"/>
                    </a:lnT>
                    <a:noFill/>
                  </a:tcPr>
                </a:tc>
                <a:tc>
                  <a:txBody>
                    <a:bodyPr/>
                    <a:lstStyle/>
                    <a:p>
                      <a:pPr algn="ctr"/>
                      <a:r>
                        <a:rPr lang="en-US" dirty="0" smtClean="0"/>
                        <a:t>Google</a:t>
                      </a:r>
                      <a:endParaRPr lang="en-US" dirty="0"/>
                    </a:p>
                  </a:txBody>
                  <a:tcPr marL="97777" marR="97777" anchor="ctr">
                    <a:lnT w="19050" cap="flat" cmpd="sng" algn="ctr">
                      <a:solidFill>
                        <a:schemeClr val="tx1"/>
                      </a:solidFill>
                      <a:prstDash val="solid"/>
                      <a:round/>
                      <a:headEnd type="none" w="med" len="med"/>
                      <a:tailEnd type="none" w="med" len="med"/>
                    </a:lnT>
                    <a:noFill/>
                  </a:tcPr>
                </a:tc>
                <a:tc>
                  <a:txBody>
                    <a:bodyPr/>
                    <a:lstStyle/>
                    <a:p>
                      <a:pPr algn="r"/>
                      <a:r>
                        <a:rPr lang="en-US" dirty="0" smtClean="0"/>
                        <a:t>10s</a:t>
                      </a:r>
                      <a:endParaRPr lang="en-US" dirty="0"/>
                    </a:p>
                  </a:txBody>
                  <a:tcPr marL="97777" marR="97777" anchor="ctr">
                    <a:lnT w="19050" cap="flat" cmpd="sng" algn="ctr">
                      <a:solidFill>
                        <a:schemeClr val="tx1"/>
                      </a:solidFill>
                      <a:prstDash val="solid"/>
                      <a:round/>
                      <a:headEnd type="none" w="med" len="med"/>
                      <a:tailEnd type="none" w="med" len="med"/>
                    </a:lnT>
                    <a:noFill/>
                  </a:tcPr>
                </a:tc>
                <a:tc>
                  <a:txBody>
                    <a:bodyPr/>
                    <a:lstStyle/>
                    <a:p>
                      <a:pPr algn="ctr"/>
                      <a:r>
                        <a:rPr lang="en-US" dirty="0" smtClean="0"/>
                        <a:t>-</a:t>
                      </a:r>
                      <a:endParaRPr lang="en-US" b="1" dirty="0"/>
                    </a:p>
                  </a:txBody>
                  <a:tcPr marL="97777" marR="97777" anchor="ctr">
                    <a:lnT w="19050" cap="flat" cmpd="sng" algn="ctr">
                      <a:solidFill>
                        <a:schemeClr val="tx1"/>
                      </a:solidFill>
                      <a:prstDash val="solid"/>
                      <a:round/>
                      <a:headEnd type="none" w="med" len="med"/>
                      <a:tailEnd type="none" w="med" len="med"/>
                    </a:lnT>
                    <a:noFill/>
                  </a:tcPr>
                </a:tc>
                <a:tc>
                  <a:txBody>
                    <a:bodyPr/>
                    <a:lstStyle/>
                    <a:p>
                      <a:pPr algn="ctr"/>
                      <a:r>
                        <a:rPr lang="en-US" dirty="0" smtClean="0"/>
                        <a:t>-</a:t>
                      </a:r>
                      <a:endParaRPr lang="en-US" b="1" dirty="0"/>
                    </a:p>
                  </a:txBody>
                  <a:tcPr marL="97777" marR="97777" anchor="ctr">
                    <a:lnT w="19050" cap="flat" cmpd="sng" algn="ctr">
                      <a:solidFill>
                        <a:schemeClr val="tx1"/>
                      </a:solidFill>
                      <a:prstDash val="solid"/>
                      <a:round/>
                      <a:headEnd type="none" w="med" len="med"/>
                      <a:tailEnd type="none" w="med" len="med"/>
                    </a:lnT>
                    <a:noFill/>
                  </a:tcPr>
                </a:tc>
              </a:tr>
              <a:tr h="172720">
                <a:tc>
                  <a:txBody>
                    <a:bodyPr/>
                    <a:lstStyle/>
                    <a:p>
                      <a:pPr algn="l"/>
                      <a:r>
                        <a:rPr lang="en-US" dirty="0" smtClean="0"/>
                        <a:t>SR: wiki.answers.com</a:t>
                      </a:r>
                      <a:endParaRPr lang="en-US" dirty="0"/>
                    </a:p>
                  </a:txBody>
                  <a:tcPr marL="97777" marR="97777" anchor="ctr"/>
                </a:tc>
                <a:tc>
                  <a:txBody>
                    <a:bodyPr/>
                    <a:lstStyle/>
                    <a:p>
                      <a:pPr algn="ctr"/>
                      <a:endParaRPr lang="en-US" dirty="0"/>
                    </a:p>
                  </a:txBody>
                  <a:tcPr marL="97777" marR="97777" anchor="ctr"/>
                </a:tc>
                <a:tc>
                  <a:txBody>
                    <a:bodyPr/>
                    <a:lstStyle/>
                    <a:p>
                      <a:pPr algn="r"/>
                      <a:r>
                        <a:rPr lang="en-US" dirty="0" smtClean="0"/>
                        <a:t>2s</a:t>
                      </a:r>
                      <a:endParaRPr lang="en-US" dirty="0"/>
                    </a:p>
                  </a:txBody>
                  <a:tcPr marL="97777" marR="97777" anchor="ctr"/>
                </a:tc>
                <a:tc>
                  <a:txBody>
                    <a:bodyPr/>
                    <a:lstStyle/>
                    <a:p>
                      <a:pPr algn="ctr"/>
                      <a:r>
                        <a:rPr lang="en-US" dirty="0" smtClean="0"/>
                        <a:t>-</a:t>
                      </a:r>
                      <a:endParaRPr lang="en-US" b="1" dirty="0"/>
                    </a:p>
                  </a:txBody>
                  <a:tcPr marL="97777" marR="97777" anchor="ctr"/>
                </a:tc>
                <a:tc>
                  <a:txBody>
                    <a:bodyPr/>
                    <a:lstStyle/>
                    <a:p>
                      <a:pPr algn="ctr"/>
                      <a:r>
                        <a:rPr lang="en-US" dirty="0" smtClean="0"/>
                        <a:t>-</a:t>
                      </a:r>
                      <a:endParaRPr lang="en-US" b="1" dirty="0"/>
                    </a:p>
                  </a:txBody>
                  <a:tcPr marL="97777" marR="97777" anchor="ctr"/>
                </a:tc>
              </a:tr>
              <a:tr h="172720">
                <a:tc>
                  <a:txBody>
                    <a:bodyPr/>
                    <a:lstStyle/>
                    <a:p>
                      <a:pPr algn="l"/>
                      <a:r>
                        <a:rPr lang="en-US" dirty="0" smtClean="0"/>
                        <a:t>BR: blog.sciseek.com</a:t>
                      </a:r>
                      <a:endParaRPr lang="en-US" dirty="0"/>
                    </a:p>
                  </a:txBody>
                  <a:tcPr marL="97777" marR="97777" anchor="ctr">
                    <a:noFill/>
                  </a:tcPr>
                </a:tc>
                <a:tc>
                  <a:txBody>
                    <a:bodyPr/>
                    <a:lstStyle/>
                    <a:p>
                      <a:pPr algn="ctr"/>
                      <a:endParaRPr lang="en-US" dirty="0"/>
                    </a:p>
                  </a:txBody>
                  <a:tcPr marL="97777" marR="97777" anchor="ctr">
                    <a:noFill/>
                  </a:tcPr>
                </a:tc>
                <a:tc>
                  <a:txBody>
                    <a:bodyPr/>
                    <a:lstStyle/>
                    <a:p>
                      <a:pPr algn="r"/>
                      <a:r>
                        <a:rPr lang="en-US" dirty="0" smtClean="0"/>
                        <a:t>3s</a:t>
                      </a:r>
                      <a:endParaRPr lang="en-US" dirty="0"/>
                    </a:p>
                  </a:txBody>
                  <a:tcPr marL="97777" marR="97777" anchor="ctr">
                    <a:noFill/>
                  </a:tcPr>
                </a:tc>
                <a:tc>
                  <a:txBody>
                    <a:bodyPr/>
                    <a:lstStyle/>
                    <a:p>
                      <a:pPr algn="ctr"/>
                      <a:r>
                        <a:rPr lang="en-US" dirty="0" smtClean="0"/>
                        <a:t>-</a:t>
                      </a:r>
                      <a:endParaRPr lang="en-US" b="1" dirty="0"/>
                    </a:p>
                  </a:txBody>
                  <a:tcPr marL="97777" marR="97777" anchor="ctr">
                    <a:noFill/>
                  </a:tcPr>
                </a:tc>
                <a:tc>
                  <a:txBody>
                    <a:bodyPr/>
                    <a:lstStyle/>
                    <a:p>
                      <a:pPr algn="ctr"/>
                      <a:r>
                        <a:rPr lang="en-US" dirty="0" smtClean="0"/>
                        <a:t>-</a:t>
                      </a:r>
                      <a:endParaRPr lang="en-US" b="1" dirty="0"/>
                    </a:p>
                  </a:txBody>
                  <a:tcPr marL="97777" marR="97777" anchor="ctr">
                    <a:noFill/>
                  </a:tcPr>
                </a:tc>
              </a:tr>
              <a:tr h="172720">
                <a:tc>
                  <a:txBody>
                    <a:bodyPr/>
                    <a:lstStyle/>
                    <a:p>
                      <a:pPr algn="l"/>
                      <a:r>
                        <a:rPr lang="en-US" dirty="0" smtClean="0"/>
                        <a:t>Q: which metals float on water</a:t>
                      </a:r>
                      <a:endParaRPr lang="en-US" dirty="0"/>
                    </a:p>
                  </a:txBody>
                  <a:tcPr marL="97777" marR="97777" anchor="ctr"/>
                </a:tc>
                <a:tc>
                  <a:txBody>
                    <a:bodyPr/>
                    <a:lstStyle/>
                    <a:p>
                      <a:pPr algn="ctr"/>
                      <a:r>
                        <a:rPr lang="en-US" dirty="0" smtClean="0"/>
                        <a:t>Google</a:t>
                      </a:r>
                      <a:endParaRPr lang="en-US" dirty="0"/>
                    </a:p>
                  </a:txBody>
                  <a:tcPr marL="97777" marR="97777" anchor="ctr"/>
                </a:tc>
                <a:tc>
                  <a:txBody>
                    <a:bodyPr/>
                    <a:lstStyle/>
                    <a:p>
                      <a:pPr algn="r"/>
                      <a:r>
                        <a:rPr lang="en-US" dirty="0" smtClean="0"/>
                        <a:t>31s</a:t>
                      </a:r>
                      <a:endParaRPr lang="en-US" dirty="0"/>
                    </a:p>
                  </a:txBody>
                  <a:tcPr marL="97777" marR="97777" anchor="ctr"/>
                </a:tc>
                <a:tc>
                  <a:txBody>
                    <a:bodyPr/>
                    <a:lstStyle/>
                    <a:p>
                      <a:pPr algn="ctr"/>
                      <a:r>
                        <a:rPr lang="en-US" dirty="0" smtClean="0"/>
                        <a:t>-</a:t>
                      </a:r>
                      <a:endParaRPr lang="en-US" b="1" dirty="0"/>
                    </a:p>
                  </a:txBody>
                  <a:tcPr marL="97777" marR="97777" anchor="ctr"/>
                </a:tc>
                <a:tc>
                  <a:txBody>
                    <a:bodyPr/>
                    <a:lstStyle/>
                    <a:p>
                      <a:pPr algn="ctr"/>
                      <a:r>
                        <a:rPr lang="en-US" dirty="0" smtClean="0"/>
                        <a:t>-</a:t>
                      </a:r>
                      <a:endParaRPr lang="en-US" b="1" dirty="0"/>
                    </a:p>
                  </a:txBody>
                  <a:tcPr marL="97777" marR="97777" anchor="ctr"/>
                </a:tc>
              </a:tr>
              <a:tr h="172720">
                <a:tc>
                  <a:txBody>
                    <a:bodyPr/>
                    <a:lstStyle/>
                    <a:p>
                      <a:pPr algn="l"/>
                      <a:r>
                        <a:rPr lang="en-US" dirty="0" smtClean="0"/>
                        <a:t>Q: metals floating on water</a:t>
                      </a:r>
                      <a:endParaRPr lang="en-US" dirty="0"/>
                    </a:p>
                  </a:txBody>
                  <a:tcPr marL="97777" marR="97777" anchor="ctr">
                    <a:noFill/>
                  </a:tcPr>
                </a:tc>
                <a:tc>
                  <a:txBody>
                    <a:bodyPr/>
                    <a:lstStyle/>
                    <a:p>
                      <a:pPr algn="ctr"/>
                      <a:r>
                        <a:rPr lang="en-US" dirty="0" smtClean="0"/>
                        <a:t>Google</a:t>
                      </a:r>
                      <a:endParaRPr lang="en-US" dirty="0"/>
                    </a:p>
                  </a:txBody>
                  <a:tcPr marL="97777" marR="97777" anchor="ctr">
                    <a:noFill/>
                  </a:tcPr>
                </a:tc>
                <a:tc>
                  <a:txBody>
                    <a:bodyPr/>
                    <a:lstStyle/>
                    <a:p>
                      <a:pPr algn="r"/>
                      <a:r>
                        <a:rPr lang="en-US" dirty="0" smtClean="0"/>
                        <a:t>16s</a:t>
                      </a:r>
                      <a:endParaRPr lang="en-US" dirty="0"/>
                    </a:p>
                  </a:txBody>
                  <a:tcPr marL="97777" marR="97777" anchor="ctr">
                    <a:noFill/>
                  </a:tcPr>
                </a:tc>
                <a:tc>
                  <a:txBody>
                    <a:bodyPr/>
                    <a:lstStyle/>
                    <a:p>
                      <a:pPr algn="ctr"/>
                      <a:r>
                        <a:rPr lang="en-US" dirty="0" smtClean="0"/>
                        <a:t>-</a:t>
                      </a:r>
                      <a:endParaRPr lang="en-US" b="1" dirty="0"/>
                    </a:p>
                  </a:txBody>
                  <a:tcPr marL="97777" marR="97777" anchor="ctr">
                    <a:noFill/>
                  </a:tcPr>
                </a:tc>
                <a:tc>
                  <a:txBody>
                    <a:bodyPr/>
                    <a:lstStyle/>
                    <a:p>
                      <a:pPr algn="ctr"/>
                      <a:r>
                        <a:rPr lang="en-US" dirty="0" smtClean="0"/>
                        <a:t>-</a:t>
                      </a:r>
                      <a:endParaRPr lang="en-US" b="1" dirty="0"/>
                    </a:p>
                  </a:txBody>
                  <a:tcPr marL="97777" marR="97777" anchor="ctr">
                    <a:noFill/>
                  </a:tcPr>
                </a:tc>
              </a:tr>
              <a:tr h="172720">
                <a:tc>
                  <a:txBody>
                    <a:bodyPr/>
                    <a:lstStyle/>
                    <a:p>
                      <a:pPr algn="l"/>
                      <a:r>
                        <a:rPr lang="en-US" dirty="0" smtClean="0"/>
                        <a:t>SR: www.blurtit.com </a:t>
                      </a:r>
                      <a:endParaRPr lang="en-US" dirty="0"/>
                    </a:p>
                  </a:txBody>
                  <a:tcPr marL="97777" marR="97777" anchor="ctr"/>
                </a:tc>
                <a:tc>
                  <a:txBody>
                    <a:bodyPr/>
                    <a:lstStyle/>
                    <a:p>
                      <a:pPr algn="ctr"/>
                      <a:endParaRPr lang="en-US" dirty="0"/>
                    </a:p>
                  </a:txBody>
                  <a:tcPr marL="97777" marR="97777" anchor="ctr"/>
                </a:tc>
                <a:tc>
                  <a:txBody>
                    <a:bodyPr/>
                    <a:lstStyle/>
                    <a:p>
                      <a:pPr algn="r"/>
                      <a:r>
                        <a:rPr lang="en-US" dirty="0" smtClean="0"/>
                        <a:t>5s</a:t>
                      </a:r>
                      <a:endParaRPr lang="en-US" dirty="0"/>
                    </a:p>
                  </a:txBody>
                  <a:tcPr marL="97777" marR="97777" anchor="ctr"/>
                </a:tc>
                <a:tc>
                  <a:txBody>
                    <a:bodyPr/>
                    <a:lstStyle/>
                    <a:p>
                      <a:pPr algn="ctr"/>
                      <a:r>
                        <a:rPr lang="en-US" dirty="0" smtClean="0"/>
                        <a:t>-</a:t>
                      </a:r>
                      <a:endParaRPr lang="en-US" b="1" dirty="0"/>
                    </a:p>
                  </a:txBody>
                  <a:tcPr marL="97777" marR="97777" anchor="ctr"/>
                </a:tc>
                <a:tc>
                  <a:txBody>
                    <a:bodyPr/>
                    <a:lstStyle/>
                    <a:p>
                      <a:pPr algn="ctr"/>
                      <a:r>
                        <a:rPr lang="en-US" dirty="0" smtClean="0"/>
                        <a:t>-</a:t>
                      </a:r>
                      <a:endParaRPr lang="en-US" b="1" dirty="0"/>
                    </a:p>
                  </a:txBody>
                  <a:tcPr marL="97777" marR="97777" anchor="ctr"/>
                </a:tc>
              </a:tr>
              <a:tr h="172720">
                <a:tc>
                  <a:txBody>
                    <a:bodyPr/>
                    <a:lstStyle/>
                    <a:p>
                      <a:pPr algn="l"/>
                      <a:r>
                        <a:rPr lang="en-US" dirty="0" smtClean="0"/>
                        <a:t>Q: metals floating on water</a:t>
                      </a:r>
                      <a:endParaRPr lang="en-US" dirty="0"/>
                    </a:p>
                  </a:txBody>
                  <a:tcPr marL="97777" marR="97777" anchor="ctr">
                    <a:noFill/>
                  </a:tcPr>
                </a:tc>
                <a:tc>
                  <a:txBody>
                    <a:bodyPr/>
                    <a:lstStyle/>
                    <a:p>
                      <a:pPr algn="ctr"/>
                      <a:r>
                        <a:rPr lang="en-US" dirty="0" smtClean="0"/>
                        <a:t>Bing</a:t>
                      </a:r>
                      <a:endParaRPr lang="en-US" dirty="0"/>
                    </a:p>
                  </a:txBody>
                  <a:tcPr marL="97777" marR="97777" anchor="ctr">
                    <a:noFill/>
                  </a:tcPr>
                </a:tc>
                <a:tc>
                  <a:txBody>
                    <a:bodyPr/>
                    <a:lstStyle/>
                    <a:p>
                      <a:pPr algn="r"/>
                      <a:r>
                        <a:rPr lang="en-US" dirty="0" smtClean="0"/>
                        <a:t>53s</a:t>
                      </a:r>
                      <a:endParaRPr lang="en-US" dirty="0"/>
                    </a:p>
                  </a:txBody>
                  <a:tcPr marL="97777" marR="97777" anchor="ctr">
                    <a:noFill/>
                  </a:tcPr>
                </a:tc>
                <a:tc>
                  <a:txBody>
                    <a:bodyPr/>
                    <a:lstStyle/>
                    <a:p>
                      <a:pPr algn="ctr"/>
                      <a:r>
                        <a:rPr lang="en-US" dirty="0" smtClean="0"/>
                        <a:t>-</a:t>
                      </a:r>
                      <a:endParaRPr lang="en-US" b="1" dirty="0"/>
                    </a:p>
                  </a:txBody>
                  <a:tcPr marL="97777" marR="97777" anchor="ctr">
                    <a:noFill/>
                  </a:tcPr>
                </a:tc>
                <a:tc>
                  <a:txBody>
                    <a:bodyPr/>
                    <a:lstStyle/>
                    <a:p>
                      <a:pPr algn="ctr"/>
                      <a:r>
                        <a:rPr lang="en-US" dirty="0" smtClean="0"/>
                        <a:t>-</a:t>
                      </a:r>
                      <a:endParaRPr lang="en-US" b="1" dirty="0"/>
                    </a:p>
                  </a:txBody>
                  <a:tcPr marL="97777" marR="97777" anchor="ctr">
                    <a:noFill/>
                  </a:tcPr>
                </a:tc>
              </a:tr>
              <a:tr h="172720">
                <a:tc>
                  <a:txBody>
                    <a:bodyPr/>
                    <a:lstStyle/>
                    <a:p>
                      <a:pPr algn="l"/>
                      <a:r>
                        <a:rPr lang="en-US" dirty="0" smtClean="0"/>
                        <a:t>Q: lithium sodium potassium float on water </a:t>
                      </a:r>
                      <a:endParaRPr lang="en-US" dirty="0"/>
                    </a:p>
                  </a:txBody>
                  <a:tcPr marL="97777" marR="97777" anchor="ctr"/>
                </a:tc>
                <a:tc>
                  <a:txBody>
                    <a:bodyPr/>
                    <a:lstStyle/>
                    <a:p>
                      <a:pPr algn="ctr"/>
                      <a:r>
                        <a:rPr lang="en-US" dirty="0" smtClean="0"/>
                        <a:t>Google</a:t>
                      </a:r>
                      <a:endParaRPr lang="en-US" dirty="0"/>
                    </a:p>
                  </a:txBody>
                  <a:tcPr marL="97777" marR="97777" anchor="ctr"/>
                </a:tc>
                <a:tc>
                  <a:txBody>
                    <a:bodyPr/>
                    <a:lstStyle/>
                    <a:p>
                      <a:pPr algn="r"/>
                      <a:r>
                        <a:rPr lang="en-US" dirty="0" smtClean="0"/>
                        <a:t>38s</a:t>
                      </a:r>
                      <a:endParaRPr lang="en-US" dirty="0"/>
                    </a:p>
                  </a:txBody>
                  <a:tcPr marL="97777" marR="97777" anchor="ctr"/>
                </a:tc>
                <a:tc>
                  <a:txBody>
                    <a:bodyPr/>
                    <a:lstStyle/>
                    <a:p>
                      <a:pPr algn="ctr"/>
                      <a:r>
                        <a:rPr lang="en-US" dirty="0" smtClean="0"/>
                        <a:t>-</a:t>
                      </a:r>
                      <a:endParaRPr lang="en-US" b="1" dirty="0"/>
                    </a:p>
                  </a:txBody>
                  <a:tcPr marL="97777" marR="97777" anchor="ctr"/>
                </a:tc>
                <a:tc>
                  <a:txBody>
                    <a:bodyPr/>
                    <a:lstStyle/>
                    <a:p>
                      <a:pPr algn="ctr"/>
                      <a:r>
                        <a:rPr lang="en-US" dirty="0" smtClean="0">
                          <a:solidFill>
                            <a:srgbClr val="FF0000"/>
                          </a:solidFill>
                        </a:rPr>
                        <a:t>+</a:t>
                      </a:r>
                      <a:endParaRPr lang="en-US" b="1" dirty="0">
                        <a:solidFill>
                          <a:srgbClr val="FF0000"/>
                        </a:solidFill>
                      </a:endParaRPr>
                    </a:p>
                  </a:txBody>
                  <a:tcPr marL="97777" marR="97777" anchor="ctr"/>
                </a:tc>
              </a:tr>
              <a:tr h="172720">
                <a:tc>
                  <a:txBody>
                    <a:bodyPr/>
                    <a:lstStyle/>
                    <a:p>
                      <a:pPr algn="l"/>
                      <a:r>
                        <a:rPr lang="en-US" dirty="0" smtClean="0"/>
                        <a:t>SR: www.docbrown.info </a:t>
                      </a:r>
                      <a:endParaRPr lang="en-US" dirty="0"/>
                    </a:p>
                  </a:txBody>
                  <a:tcPr marL="97777" marR="97777" anchor="ctr">
                    <a:lnB w="38100" cap="flat" cmpd="sng" algn="ctr">
                      <a:solidFill>
                        <a:schemeClr val="tx1"/>
                      </a:solidFill>
                      <a:prstDash val="solid"/>
                      <a:round/>
                      <a:headEnd type="none" w="med" len="med"/>
                      <a:tailEnd type="none" w="med" len="med"/>
                    </a:lnB>
                    <a:noFill/>
                  </a:tcPr>
                </a:tc>
                <a:tc>
                  <a:txBody>
                    <a:bodyPr/>
                    <a:lstStyle/>
                    <a:p>
                      <a:pPr algn="ctr"/>
                      <a:endParaRPr lang="en-US" dirty="0"/>
                    </a:p>
                  </a:txBody>
                  <a:tcPr marL="97777" marR="97777" anchor="ctr">
                    <a:lnB w="38100" cap="flat" cmpd="sng" algn="ctr">
                      <a:solidFill>
                        <a:schemeClr val="tx1"/>
                      </a:solidFill>
                      <a:prstDash val="solid"/>
                      <a:round/>
                      <a:headEnd type="none" w="med" len="med"/>
                      <a:tailEnd type="none" w="med" len="med"/>
                    </a:lnB>
                    <a:noFill/>
                  </a:tcPr>
                </a:tc>
                <a:tc>
                  <a:txBody>
                    <a:bodyPr/>
                    <a:lstStyle/>
                    <a:p>
                      <a:pPr algn="r"/>
                      <a:r>
                        <a:rPr lang="en-US" dirty="0" smtClean="0"/>
                        <a:t>15s</a:t>
                      </a:r>
                      <a:endParaRPr lang="en-US" dirty="0"/>
                    </a:p>
                  </a:txBody>
                  <a:tcPr marL="97777" marR="97777" anchor="ctr">
                    <a:lnB w="38100" cap="flat" cmpd="sng" algn="ctr">
                      <a:solidFill>
                        <a:schemeClr val="tx1"/>
                      </a:solidFill>
                      <a:prstDash val="solid"/>
                      <a:round/>
                      <a:headEnd type="none" w="med" len="med"/>
                      <a:tailEnd type="none" w="med" len="med"/>
                    </a:lnB>
                    <a:noFill/>
                  </a:tcPr>
                </a:tc>
                <a:tc>
                  <a:txBody>
                    <a:bodyPr/>
                    <a:lstStyle/>
                    <a:p>
                      <a:pPr algn="ctr"/>
                      <a:r>
                        <a:rPr lang="en-US" dirty="0" smtClean="0"/>
                        <a:t>-</a:t>
                      </a:r>
                      <a:endParaRPr lang="en-US" b="1" dirty="0"/>
                    </a:p>
                  </a:txBody>
                  <a:tcPr marL="97777" marR="97777" anchor="ctr">
                    <a:lnB w="38100" cap="flat" cmpd="sng" algn="ctr">
                      <a:solidFill>
                        <a:schemeClr val="tx1"/>
                      </a:solidFill>
                      <a:prstDash val="solid"/>
                      <a:round/>
                      <a:headEnd type="none" w="med" len="med"/>
                      <a:tailEnd type="none" w="med" len="med"/>
                    </a:lnB>
                    <a:noFill/>
                  </a:tcPr>
                </a:tc>
                <a:tc>
                  <a:txBody>
                    <a:bodyPr/>
                    <a:lstStyle/>
                    <a:p>
                      <a:pPr algn="ctr"/>
                      <a:r>
                        <a:rPr lang="en-US" dirty="0" smtClean="0">
                          <a:solidFill>
                            <a:srgbClr val="FF0000"/>
                          </a:solidFill>
                        </a:rPr>
                        <a:t>+</a:t>
                      </a:r>
                      <a:endParaRPr lang="en-US" b="1" dirty="0">
                        <a:solidFill>
                          <a:srgbClr val="FF0000"/>
                        </a:solidFill>
                      </a:endParaRPr>
                    </a:p>
                  </a:txBody>
                  <a:tcPr marL="97777" marR="97777" anchor="ctr">
                    <a:lnB w="38100" cap="flat" cmpd="sng" algn="ctr">
                      <a:solidFill>
                        <a:schemeClr val="tx1"/>
                      </a:solidFill>
                      <a:prstDash val="solid"/>
                      <a:round/>
                      <a:headEnd type="none" w="med" len="med"/>
                      <a:tailEnd type="none" w="med" len="med"/>
                    </a:lnB>
                    <a:noFill/>
                  </a:tcPr>
                </a:tc>
              </a:tr>
            </a:tbl>
          </a:graphicData>
        </a:graphic>
      </p:graphicFrame>
      <p:sp>
        <p:nvSpPr>
          <p:cNvPr id="9" name="TextBox 8"/>
          <p:cNvSpPr txBox="1"/>
          <p:nvPr/>
        </p:nvSpPr>
        <p:spPr>
          <a:xfrm>
            <a:off x="516467" y="5410200"/>
            <a:ext cx="8153400" cy="1015663"/>
          </a:xfrm>
          <a:prstGeom prst="rect">
            <a:avLst/>
          </a:prstGeom>
          <a:noFill/>
        </p:spPr>
        <p:txBody>
          <a:bodyPr wrap="square" rtlCol="0">
            <a:spAutoFit/>
          </a:bodyPr>
          <a:lstStyle/>
          <a:p>
            <a:pPr marL="285750" indent="-166688">
              <a:buFont typeface="Arial" panose="020B0604020202020204" pitchFamily="34" charset="0"/>
              <a:buChar char="•"/>
            </a:pPr>
            <a:r>
              <a:rPr lang="en-US" sz="2000" dirty="0" smtClean="0"/>
              <a:t>Notations: Q – query action, SR – search result click, BR – follow hyperlink in current page</a:t>
            </a:r>
          </a:p>
          <a:p>
            <a:pPr marL="285750" indent="-166688">
              <a:buFont typeface="Arial" panose="020B0604020202020204" pitchFamily="34" charset="0"/>
              <a:buChar char="•"/>
            </a:pPr>
            <a:r>
              <a:rPr lang="en-US" sz="2000" dirty="0" err="1" smtClean="0"/>
              <a:t>sessionCRF</a:t>
            </a:r>
            <a:r>
              <a:rPr lang="en-US" sz="2000" dirty="0" smtClean="0"/>
              <a:t>: </a:t>
            </a:r>
            <a:r>
              <a:rPr lang="en-US" sz="2000" dirty="0" err="1"/>
              <a:t>Ageev</a:t>
            </a:r>
            <a:r>
              <a:rPr lang="en-US" sz="2000" dirty="0"/>
              <a:t> et al. SIGIR'11</a:t>
            </a:r>
          </a:p>
        </p:txBody>
      </p:sp>
      <p:sp>
        <p:nvSpPr>
          <p:cNvPr id="3" name="TextBox 2"/>
          <p:cNvSpPr txBox="1"/>
          <p:nvPr/>
        </p:nvSpPr>
        <p:spPr>
          <a:xfrm>
            <a:off x="5579533" y="5918031"/>
            <a:ext cx="3564467" cy="646331"/>
          </a:xfrm>
          <a:prstGeom prst="rect">
            <a:avLst/>
          </a:prstGeom>
          <a:noFill/>
        </p:spPr>
        <p:txBody>
          <a:bodyPr wrap="square" rtlCol="0">
            <a:spAutoFit/>
          </a:bodyPr>
          <a:lstStyle/>
          <a:p>
            <a:r>
              <a:rPr lang="en-US" dirty="0" smtClean="0"/>
              <a:t>MML</a:t>
            </a:r>
            <a:r>
              <a:rPr lang="en-US" baseline="30000" dirty="0" smtClean="0"/>
              <a:t>[Hassan </a:t>
            </a:r>
            <a:r>
              <a:rPr lang="en-US" baseline="30000" dirty="0"/>
              <a:t>et al. </a:t>
            </a:r>
            <a:r>
              <a:rPr lang="en-US" baseline="30000" dirty="0" smtClean="0"/>
              <a:t>WSDM’10]</a:t>
            </a:r>
            <a:r>
              <a:rPr lang="en-US" dirty="0" smtClean="0"/>
              <a:t>: </a:t>
            </a:r>
            <a:r>
              <a:rPr lang="en-US" u="sng" dirty="0" smtClean="0"/>
              <a:t>unsatisfied</a:t>
            </a:r>
          </a:p>
          <a:p>
            <a:r>
              <a:rPr lang="en-US" dirty="0" err="1" smtClean="0"/>
              <a:t>LogiReg</a:t>
            </a:r>
            <a:r>
              <a:rPr lang="en-US" baseline="30000" dirty="0" smtClean="0"/>
              <a:t>[</a:t>
            </a:r>
            <a:r>
              <a:rPr lang="en-US" baseline="30000" dirty="0" err="1" smtClean="0"/>
              <a:t>Feild</a:t>
            </a:r>
            <a:r>
              <a:rPr lang="en-US" baseline="30000" dirty="0" smtClean="0"/>
              <a:t> </a:t>
            </a:r>
            <a:r>
              <a:rPr lang="en-US" baseline="30000" dirty="0"/>
              <a:t>et al. </a:t>
            </a:r>
            <a:r>
              <a:rPr lang="en-US" baseline="30000" dirty="0" smtClean="0"/>
              <a:t>SIGIR'10]</a:t>
            </a:r>
            <a:r>
              <a:rPr lang="en-US" dirty="0" smtClean="0"/>
              <a:t>: </a:t>
            </a:r>
            <a:r>
              <a:rPr lang="en-US" u="sng" dirty="0" smtClean="0"/>
              <a:t>unsatisfied</a:t>
            </a:r>
            <a:endParaRPr lang="en-US" u="sng" dirty="0"/>
          </a:p>
        </p:txBody>
      </p:sp>
      <p:sp>
        <p:nvSpPr>
          <p:cNvPr id="5" name="Oval 4"/>
          <p:cNvSpPr/>
          <p:nvPr/>
        </p:nvSpPr>
        <p:spPr>
          <a:xfrm>
            <a:off x="8001000" y="4561114"/>
            <a:ext cx="533400" cy="685800"/>
          </a:xfrm>
          <a:prstGeom prst="ellipse">
            <a:avLst/>
          </a:prstGeom>
          <a:noFill/>
          <a:ln w="28575">
            <a:solidFill>
              <a:srgbClr val="0070C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ate Placeholder 5"/>
          <p:cNvSpPr>
            <a:spLocks noGrp="1"/>
          </p:cNvSpPr>
          <p:nvPr>
            <p:ph type="dt" sz="half" idx="10"/>
          </p:nvPr>
        </p:nvSpPr>
        <p:spPr/>
        <p:txBody>
          <a:bodyPr/>
          <a:lstStyle/>
          <a:p>
            <a:fld id="{353AA7C0-B8DC-43D0-BB23-E752657C4115}" type="datetime1">
              <a:rPr lang="en-US" smtClean="0"/>
              <a:t>6/17/2014</a:t>
            </a:fld>
            <a:endParaRPr lang="en-US"/>
          </a:p>
        </p:txBody>
      </p:sp>
      <p:sp>
        <p:nvSpPr>
          <p:cNvPr id="7" name="Footer Placeholder 6"/>
          <p:cNvSpPr>
            <a:spLocks noGrp="1"/>
          </p:cNvSpPr>
          <p:nvPr>
            <p:ph type="ftr" sz="quarter" idx="11"/>
          </p:nvPr>
        </p:nvSpPr>
        <p:spPr/>
        <p:txBody>
          <a:bodyPr/>
          <a:lstStyle/>
          <a:p>
            <a:r>
              <a:rPr lang="en-US" smtClean="0"/>
              <a:t>SIGIR'2014 @ Gold Coast</a:t>
            </a:r>
            <a:endParaRPr lang="en-US"/>
          </a:p>
        </p:txBody>
      </p:sp>
      <p:sp>
        <p:nvSpPr>
          <p:cNvPr id="8" name="Slide Number Placeholder 7"/>
          <p:cNvSpPr>
            <a:spLocks noGrp="1"/>
          </p:cNvSpPr>
          <p:nvPr>
            <p:ph type="sldNum" sz="quarter" idx="12"/>
          </p:nvPr>
        </p:nvSpPr>
        <p:spPr/>
        <p:txBody>
          <a:bodyPr/>
          <a:lstStyle/>
          <a:p>
            <a:fld id="{AE494217-ED9B-45E5-BEFB-A5BA51F79344}" type="slidenum">
              <a:rPr lang="en-US" smtClean="0"/>
              <a:t>5</a:t>
            </a:fld>
            <a:endParaRPr lang="en-US"/>
          </a:p>
        </p:txBody>
      </p:sp>
    </p:spTree>
    <p:extLst>
      <p:ext uri="{BB962C8B-B14F-4D97-AF65-F5344CB8AC3E}">
        <p14:creationId xmlns:p14="http://schemas.microsoft.com/office/powerpoint/2010/main" val="2920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1446420" y="4371511"/>
            <a:ext cx="5944980" cy="2421029"/>
          </a:xfrm>
          <a:prstGeom prst="rect">
            <a:avLst/>
          </a:prstGeom>
        </p:spPr>
      </p:pic>
      <p:sp>
        <p:nvSpPr>
          <p:cNvPr id="2" name="Title 1"/>
          <p:cNvSpPr>
            <a:spLocks noGrp="1"/>
          </p:cNvSpPr>
          <p:nvPr>
            <p:ph type="title"/>
          </p:nvPr>
        </p:nvSpPr>
        <p:spPr/>
        <p:txBody>
          <a:bodyPr>
            <a:noAutofit/>
          </a:bodyPr>
          <a:lstStyle/>
          <a:p>
            <a:r>
              <a:rPr lang="en-US" sz="3600" dirty="0" smtClean="0"/>
              <a:t>Rich knowledge conveyed in action-level satisfaction</a:t>
            </a:r>
            <a:endParaRPr lang="en-US" sz="3600" dirty="0"/>
          </a:p>
        </p:txBody>
      </p:sp>
      <p:sp>
        <p:nvSpPr>
          <p:cNvPr id="3" name="Content Placeholder 2"/>
          <p:cNvSpPr>
            <a:spLocks noGrp="1"/>
          </p:cNvSpPr>
          <p:nvPr>
            <p:ph idx="1"/>
          </p:nvPr>
        </p:nvSpPr>
        <p:spPr/>
        <p:txBody>
          <a:bodyPr>
            <a:normAutofit/>
          </a:bodyPr>
          <a:lstStyle/>
          <a:p>
            <a:r>
              <a:rPr lang="en-US" sz="2800" dirty="0" smtClean="0"/>
              <a:t>Estimation of URL utility </a:t>
            </a:r>
            <a:r>
              <a:rPr lang="en-US" sz="2800" baseline="30000" dirty="0"/>
              <a:t>[</a:t>
            </a:r>
            <a:r>
              <a:rPr lang="en-US" sz="2800" baseline="30000" dirty="0" smtClean="0"/>
              <a:t>Georges et al. WSDM’10]</a:t>
            </a:r>
          </a:p>
          <a:p>
            <a:pPr lvl="1"/>
            <a:r>
              <a:rPr lang="en-US" sz="2400" dirty="0" smtClean="0"/>
              <a:t>Recognizing relevant documents </a:t>
            </a:r>
            <a:endParaRPr lang="en-US" sz="2400" dirty="0"/>
          </a:p>
          <a:p>
            <a:r>
              <a:rPr lang="en-US" sz="2800" dirty="0" smtClean="0"/>
              <a:t>Estimation of query quality </a:t>
            </a:r>
            <a:r>
              <a:rPr lang="en-US" sz="2800" baseline="30000" dirty="0" smtClean="0"/>
              <a:t>[White et al. SIGIR’10]</a:t>
            </a:r>
          </a:p>
          <a:p>
            <a:pPr lvl="1"/>
            <a:r>
              <a:rPr lang="en-US" sz="2400" dirty="0" smtClean="0"/>
              <a:t>Finding helpful query reformulation</a:t>
            </a:r>
            <a:endParaRPr lang="en-US" sz="2400" dirty="0"/>
          </a:p>
          <a:p>
            <a:r>
              <a:rPr lang="en-US" sz="2800" dirty="0" smtClean="0"/>
              <a:t>Search engine performance debugging</a:t>
            </a:r>
          </a:p>
          <a:p>
            <a:pPr lvl="1"/>
            <a:r>
              <a:rPr lang="en-US" sz="2400" dirty="0" smtClean="0"/>
              <a:t>Locating failure turning point</a:t>
            </a:r>
            <a:endParaRPr lang="en-US" sz="2400" dirty="0"/>
          </a:p>
        </p:txBody>
      </p:sp>
      <p:grpSp>
        <p:nvGrpSpPr>
          <p:cNvPr id="11" name="Group 10"/>
          <p:cNvGrpSpPr/>
          <p:nvPr/>
        </p:nvGrpSpPr>
        <p:grpSpPr>
          <a:xfrm>
            <a:off x="4285951" y="4336116"/>
            <a:ext cx="339256" cy="1428292"/>
            <a:chOff x="5714595" y="4336116"/>
            <a:chExt cx="452341" cy="1428292"/>
          </a:xfrm>
        </p:grpSpPr>
        <p:sp>
          <p:nvSpPr>
            <p:cNvPr id="9" name="TextBox 8"/>
            <p:cNvSpPr txBox="1"/>
            <p:nvPr/>
          </p:nvSpPr>
          <p:spPr>
            <a:xfrm>
              <a:off x="5714595" y="4336116"/>
              <a:ext cx="276225" cy="523220"/>
            </a:xfrm>
            <a:prstGeom prst="rect">
              <a:avLst/>
            </a:prstGeom>
            <a:noFill/>
          </p:spPr>
          <p:txBody>
            <a:bodyPr wrap="square" rtlCol="0">
              <a:spAutoFit/>
            </a:bodyPr>
            <a:lstStyle/>
            <a:p>
              <a:r>
                <a:rPr lang="en-US" sz="2800" b="1" dirty="0" smtClean="0">
                  <a:solidFill>
                    <a:srgbClr val="FF0000"/>
                  </a:solidFill>
                </a:rPr>
                <a:t>-</a:t>
              </a:r>
              <a:endParaRPr lang="en-US" sz="2800" b="1" dirty="0">
                <a:solidFill>
                  <a:srgbClr val="FF0000"/>
                </a:solidFill>
              </a:endParaRPr>
            </a:p>
          </p:txBody>
        </p:sp>
        <p:sp>
          <p:nvSpPr>
            <p:cNvPr id="10" name="TextBox 9"/>
            <p:cNvSpPr txBox="1"/>
            <p:nvPr/>
          </p:nvSpPr>
          <p:spPr>
            <a:xfrm>
              <a:off x="5890711" y="5241188"/>
              <a:ext cx="276225" cy="523220"/>
            </a:xfrm>
            <a:prstGeom prst="rect">
              <a:avLst/>
            </a:prstGeom>
            <a:noFill/>
          </p:spPr>
          <p:txBody>
            <a:bodyPr wrap="square" rtlCol="0">
              <a:spAutoFit/>
            </a:bodyPr>
            <a:lstStyle/>
            <a:p>
              <a:r>
                <a:rPr lang="en-US" sz="2800" b="1" dirty="0" smtClean="0">
                  <a:solidFill>
                    <a:srgbClr val="FF0000"/>
                  </a:solidFill>
                </a:rPr>
                <a:t>-</a:t>
              </a:r>
              <a:endParaRPr lang="en-US" sz="2800" b="1" dirty="0">
                <a:solidFill>
                  <a:srgbClr val="FF0000"/>
                </a:solidFill>
              </a:endParaRPr>
            </a:p>
          </p:txBody>
        </p:sp>
      </p:grpSp>
      <p:grpSp>
        <p:nvGrpSpPr>
          <p:cNvPr id="8" name="Group 7"/>
          <p:cNvGrpSpPr/>
          <p:nvPr/>
        </p:nvGrpSpPr>
        <p:grpSpPr>
          <a:xfrm>
            <a:off x="2713909" y="4402123"/>
            <a:ext cx="2527634" cy="523220"/>
            <a:chOff x="3618544" y="4402123"/>
            <a:chExt cx="3370179" cy="523220"/>
          </a:xfrm>
        </p:grpSpPr>
        <p:sp>
          <p:nvSpPr>
            <p:cNvPr id="5" name="TextBox 4"/>
            <p:cNvSpPr txBox="1"/>
            <p:nvPr/>
          </p:nvSpPr>
          <p:spPr>
            <a:xfrm>
              <a:off x="3618544" y="4402123"/>
              <a:ext cx="276225" cy="523220"/>
            </a:xfrm>
            <a:prstGeom prst="rect">
              <a:avLst/>
            </a:prstGeom>
            <a:noFill/>
          </p:spPr>
          <p:txBody>
            <a:bodyPr wrap="square" rtlCol="0">
              <a:spAutoFit/>
            </a:bodyPr>
            <a:lstStyle/>
            <a:p>
              <a:r>
                <a:rPr lang="en-US" sz="2800" b="1" dirty="0" smtClean="0">
                  <a:solidFill>
                    <a:srgbClr val="FF0000"/>
                  </a:solidFill>
                </a:rPr>
                <a:t>-</a:t>
              </a:r>
              <a:endParaRPr lang="en-US" sz="2800" b="1" dirty="0">
                <a:solidFill>
                  <a:srgbClr val="FF0000"/>
                </a:solidFill>
              </a:endParaRPr>
            </a:p>
          </p:txBody>
        </p:sp>
        <p:sp>
          <p:nvSpPr>
            <p:cNvPr id="15" name="TextBox 14"/>
            <p:cNvSpPr txBox="1"/>
            <p:nvPr/>
          </p:nvSpPr>
          <p:spPr>
            <a:xfrm>
              <a:off x="6712498" y="4404895"/>
              <a:ext cx="276225" cy="400110"/>
            </a:xfrm>
            <a:prstGeom prst="rect">
              <a:avLst/>
            </a:prstGeom>
            <a:noFill/>
          </p:spPr>
          <p:txBody>
            <a:bodyPr wrap="square" rtlCol="0">
              <a:spAutoFit/>
            </a:bodyPr>
            <a:lstStyle/>
            <a:p>
              <a:r>
                <a:rPr lang="en-US" sz="2000" b="1" dirty="0" smtClean="0">
                  <a:solidFill>
                    <a:srgbClr val="FF0000"/>
                  </a:solidFill>
                </a:rPr>
                <a:t>+</a:t>
              </a:r>
              <a:endParaRPr lang="en-US" sz="2000" b="1" dirty="0">
                <a:solidFill>
                  <a:srgbClr val="FF0000"/>
                </a:solidFill>
              </a:endParaRPr>
            </a:p>
          </p:txBody>
        </p:sp>
      </p:grpSp>
      <p:grpSp>
        <p:nvGrpSpPr>
          <p:cNvPr id="7" name="Group 6"/>
          <p:cNvGrpSpPr/>
          <p:nvPr/>
        </p:nvGrpSpPr>
        <p:grpSpPr>
          <a:xfrm>
            <a:off x="5852737" y="4404895"/>
            <a:ext cx="344406" cy="2106172"/>
            <a:chOff x="7803654" y="4404895"/>
            <a:chExt cx="459208" cy="2106172"/>
          </a:xfrm>
        </p:grpSpPr>
        <p:sp>
          <p:nvSpPr>
            <p:cNvPr id="16" name="TextBox 15"/>
            <p:cNvSpPr txBox="1"/>
            <p:nvPr/>
          </p:nvSpPr>
          <p:spPr>
            <a:xfrm>
              <a:off x="7986637" y="5987847"/>
              <a:ext cx="276225" cy="523220"/>
            </a:xfrm>
            <a:prstGeom prst="rect">
              <a:avLst/>
            </a:prstGeom>
            <a:noFill/>
          </p:spPr>
          <p:txBody>
            <a:bodyPr wrap="square" rtlCol="0">
              <a:spAutoFit/>
            </a:bodyPr>
            <a:lstStyle/>
            <a:p>
              <a:r>
                <a:rPr lang="en-US" sz="2800" b="1" dirty="0" smtClean="0">
                  <a:solidFill>
                    <a:srgbClr val="FF0000"/>
                  </a:solidFill>
                </a:rPr>
                <a:t>-</a:t>
              </a:r>
              <a:endParaRPr lang="en-US" sz="2800" b="1" dirty="0">
                <a:solidFill>
                  <a:srgbClr val="FF0000"/>
                </a:solidFill>
              </a:endParaRPr>
            </a:p>
          </p:txBody>
        </p:sp>
        <p:sp>
          <p:nvSpPr>
            <p:cNvPr id="17" name="TextBox 16"/>
            <p:cNvSpPr txBox="1"/>
            <p:nvPr/>
          </p:nvSpPr>
          <p:spPr>
            <a:xfrm>
              <a:off x="7953253" y="5332392"/>
              <a:ext cx="276225" cy="400110"/>
            </a:xfrm>
            <a:prstGeom prst="rect">
              <a:avLst/>
            </a:prstGeom>
            <a:noFill/>
          </p:spPr>
          <p:txBody>
            <a:bodyPr wrap="square" rtlCol="0">
              <a:spAutoFit/>
            </a:bodyPr>
            <a:lstStyle/>
            <a:p>
              <a:r>
                <a:rPr lang="en-US" sz="2000" b="1" dirty="0" smtClean="0">
                  <a:solidFill>
                    <a:srgbClr val="FF0000"/>
                  </a:solidFill>
                </a:rPr>
                <a:t>+</a:t>
              </a:r>
              <a:endParaRPr lang="en-US" sz="2000" b="1" dirty="0">
                <a:solidFill>
                  <a:srgbClr val="FF0000"/>
                </a:solidFill>
              </a:endParaRPr>
            </a:p>
          </p:txBody>
        </p:sp>
        <p:sp>
          <p:nvSpPr>
            <p:cNvPr id="18" name="TextBox 17"/>
            <p:cNvSpPr txBox="1"/>
            <p:nvPr/>
          </p:nvSpPr>
          <p:spPr>
            <a:xfrm>
              <a:off x="7803654" y="4404895"/>
              <a:ext cx="276225" cy="400110"/>
            </a:xfrm>
            <a:prstGeom prst="rect">
              <a:avLst/>
            </a:prstGeom>
            <a:noFill/>
          </p:spPr>
          <p:txBody>
            <a:bodyPr wrap="square" rtlCol="0">
              <a:spAutoFit/>
            </a:bodyPr>
            <a:lstStyle/>
            <a:p>
              <a:r>
                <a:rPr lang="en-US" sz="2000" b="1" dirty="0" smtClean="0">
                  <a:solidFill>
                    <a:srgbClr val="FF0000"/>
                  </a:solidFill>
                </a:rPr>
                <a:t>+</a:t>
              </a:r>
              <a:endParaRPr lang="en-US" sz="2000" b="1" dirty="0">
                <a:solidFill>
                  <a:srgbClr val="FF0000"/>
                </a:solidFill>
              </a:endParaRPr>
            </a:p>
          </p:txBody>
        </p:sp>
      </p:grpSp>
      <p:grpSp>
        <p:nvGrpSpPr>
          <p:cNvPr id="6" name="Group 5"/>
          <p:cNvGrpSpPr/>
          <p:nvPr/>
        </p:nvGrpSpPr>
        <p:grpSpPr>
          <a:xfrm>
            <a:off x="3501560" y="4442995"/>
            <a:ext cx="342582" cy="2003292"/>
            <a:chOff x="4668746" y="4442994"/>
            <a:chExt cx="456776" cy="2003292"/>
          </a:xfrm>
        </p:grpSpPr>
        <p:sp>
          <p:nvSpPr>
            <p:cNvPr id="13" name="TextBox 12"/>
            <p:cNvSpPr txBox="1"/>
            <p:nvPr/>
          </p:nvSpPr>
          <p:spPr>
            <a:xfrm>
              <a:off x="4849297" y="5231782"/>
              <a:ext cx="276225" cy="523220"/>
            </a:xfrm>
            <a:prstGeom prst="rect">
              <a:avLst/>
            </a:prstGeom>
            <a:noFill/>
          </p:spPr>
          <p:txBody>
            <a:bodyPr wrap="square" rtlCol="0">
              <a:spAutoFit/>
            </a:bodyPr>
            <a:lstStyle/>
            <a:p>
              <a:r>
                <a:rPr lang="en-US" sz="2800" b="1" dirty="0" smtClean="0">
                  <a:solidFill>
                    <a:srgbClr val="FF0000"/>
                  </a:solidFill>
                </a:rPr>
                <a:t>-</a:t>
              </a:r>
              <a:endParaRPr lang="en-US" sz="2800" b="1" dirty="0">
                <a:solidFill>
                  <a:srgbClr val="FF0000"/>
                </a:solidFill>
              </a:endParaRPr>
            </a:p>
          </p:txBody>
        </p:sp>
        <p:sp>
          <p:nvSpPr>
            <p:cNvPr id="14" name="TextBox 13"/>
            <p:cNvSpPr txBox="1"/>
            <p:nvPr/>
          </p:nvSpPr>
          <p:spPr>
            <a:xfrm>
              <a:off x="4849293" y="6046176"/>
              <a:ext cx="276225" cy="400110"/>
            </a:xfrm>
            <a:prstGeom prst="rect">
              <a:avLst/>
            </a:prstGeom>
            <a:noFill/>
          </p:spPr>
          <p:txBody>
            <a:bodyPr wrap="square" rtlCol="0">
              <a:spAutoFit/>
            </a:bodyPr>
            <a:lstStyle/>
            <a:p>
              <a:r>
                <a:rPr lang="en-US" sz="2000" b="1" dirty="0" smtClean="0">
                  <a:solidFill>
                    <a:srgbClr val="FF0000"/>
                  </a:solidFill>
                </a:rPr>
                <a:t>+</a:t>
              </a:r>
              <a:endParaRPr lang="en-US" sz="2000" b="1" dirty="0">
                <a:solidFill>
                  <a:srgbClr val="FF0000"/>
                </a:solidFill>
              </a:endParaRPr>
            </a:p>
          </p:txBody>
        </p:sp>
        <p:sp>
          <p:nvSpPr>
            <p:cNvPr id="19" name="TextBox 18"/>
            <p:cNvSpPr txBox="1"/>
            <p:nvPr/>
          </p:nvSpPr>
          <p:spPr>
            <a:xfrm>
              <a:off x="4668746" y="4442994"/>
              <a:ext cx="276225" cy="400110"/>
            </a:xfrm>
            <a:prstGeom prst="rect">
              <a:avLst/>
            </a:prstGeom>
            <a:noFill/>
          </p:spPr>
          <p:txBody>
            <a:bodyPr wrap="square" rtlCol="0">
              <a:spAutoFit/>
            </a:bodyPr>
            <a:lstStyle/>
            <a:p>
              <a:r>
                <a:rPr lang="en-US" sz="2000" b="1" dirty="0" smtClean="0">
                  <a:solidFill>
                    <a:srgbClr val="FF0000"/>
                  </a:solidFill>
                </a:rPr>
                <a:t>+</a:t>
              </a:r>
              <a:endParaRPr lang="en-US" sz="2000" b="1" dirty="0">
                <a:solidFill>
                  <a:srgbClr val="FF0000"/>
                </a:solidFill>
              </a:endParaRPr>
            </a:p>
          </p:txBody>
        </p:sp>
      </p:grpSp>
      <p:sp>
        <p:nvSpPr>
          <p:cNvPr id="4" name="Oval 3"/>
          <p:cNvSpPr/>
          <p:nvPr/>
        </p:nvSpPr>
        <p:spPr>
          <a:xfrm>
            <a:off x="3223781" y="4553386"/>
            <a:ext cx="813408" cy="2232913"/>
          </a:xfrm>
          <a:prstGeom prst="ellipse">
            <a:avLst/>
          </a:prstGeom>
          <a:noFill/>
          <a:ln w="28575">
            <a:solidFill>
              <a:srgbClr val="7030A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5590464" y="4553387"/>
            <a:ext cx="813408" cy="2228414"/>
          </a:xfrm>
          <a:prstGeom prst="ellipse">
            <a:avLst/>
          </a:prstGeom>
          <a:noFill/>
          <a:ln w="28575">
            <a:solidFill>
              <a:srgbClr val="7030A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rot="5400000">
            <a:off x="3491812" y="3463216"/>
            <a:ext cx="1114403" cy="2874772"/>
          </a:xfrm>
          <a:prstGeom prst="ellipse">
            <a:avLst/>
          </a:prstGeom>
          <a:noFill/>
          <a:ln w="28575">
            <a:solidFill>
              <a:srgbClr val="00B05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4046367" y="4566798"/>
            <a:ext cx="745958" cy="1498071"/>
          </a:xfrm>
          <a:prstGeom prst="ellipse">
            <a:avLst/>
          </a:prstGeom>
          <a:noFill/>
          <a:ln w="28575">
            <a:solidFill>
              <a:schemeClr val="accent4">
                <a:lumMod val="50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ate Placeholder 22"/>
          <p:cNvSpPr>
            <a:spLocks noGrp="1"/>
          </p:cNvSpPr>
          <p:nvPr>
            <p:ph type="dt" sz="half" idx="10"/>
          </p:nvPr>
        </p:nvSpPr>
        <p:spPr/>
        <p:txBody>
          <a:bodyPr/>
          <a:lstStyle/>
          <a:p>
            <a:fld id="{F6D12EE5-DC0D-482F-BDF2-49543A0EE5C0}" type="datetime1">
              <a:rPr lang="en-US" smtClean="0"/>
              <a:t>6/17/2014</a:t>
            </a:fld>
            <a:endParaRPr lang="en-US"/>
          </a:p>
        </p:txBody>
      </p:sp>
      <p:sp>
        <p:nvSpPr>
          <p:cNvPr id="24" name="Footer Placeholder 23"/>
          <p:cNvSpPr>
            <a:spLocks noGrp="1"/>
          </p:cNvSpPr>
          <p:nvPr>
            <p:ph type="ftr" sz="quarter" idx="11"/>
          </p:nvPr>
        </p:nvSpPr>
        <p:spPr/>
        <p:txBody>
          <a:bodyPr/>
          <a:lstStyle/>
          <a:p>
            <a:r>
              <a:rPr lang="en-US" smtClean="0"/>
              <a:t>SIGIR'2014 @ Gold Coast</a:t>
            </a:r>
            <a:endParaRPr lang="en-US"/>
          </a:p>
        </p:txBody>
      </p:sp>
      <p:sp>
        <p:nvSpPr>
          <p:cNvPr id="25" name="Slide Number Placeholder 24"/>
          <p:cNvSpPr>
            <a:spLocks noGrp="1"/>
          </p:cNvSpPr>
          <p:nvPr>
            <p:ph type="sldNum" sz="quarter" idx="12"/>
          </p:nvPr>
        </p:nvSpPr>
        <p:spPr/>
        <p:txBody>
          <a:bodyPr/>
          <a:lstStyle/>
          <a:p>
            <a:fld id="{AE494217-ED9B-45E5-BEFB-A5BA51F79344}" type="slidenum">
              <a:rPr lang="en-US" smtClean="0"/>
              <a:t>6</a:t>
            </a:fld>
            <a:endParaRPr lang="en-US"/>
          </a:p>
        </p:txBody>
      </p:sp>
    </p:spTree>
    <p:extLst>
      <p:ext uri="{BB962C8B-B14F-4D97-AF65-F5344CB8AC3E}">
        <p14:creationId xmlns:p14="http://schemas.microsoft.com/office/powerpoint/2010/main" val="127261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7"/>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4"/>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20"/>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additive="base">
                                        <p:cTn id="46" dur="500" fill="hold"/>
                                        <p:tgtEl>
                                          <p:spTgt spid="21"/>
                                        </p:tgtEl>
                                        <p:attrNameLst>
                                          <p:attrName>ppt_x</p:attrName>
                                        </p:attrNameLst>
                                      </p:cBhvr>
                                      <p:tavLst>
                                        <p:tav tm="0">
                                          <p:val>
                                            <p:strVal val="#ppt_x"/>
                                          </p:val>
                                        </p:tav>
                                        <p:tav tm="100000">
                                          <p:val>
                                            <p:strVal val="#ppt_x"/>
                                          </p:val>
                                        </p:tav>
                                      </p:tavLst>
                                    </p:anim>
                                    <p:anim calcmode="lin" valueType="num">
                                      <p:cBhvr additive="base">
                                        <p:cTn id="4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8"/>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21"/>
                                        </p:tgtEl>
                                        <p:attrNameLst>
                                          <p:attrName>style.visibility</p:attrName>
                                        </p:attrNameLst>
                                      </p:cBhvr>
                                      <p:to>
                                        <p:strVal val="hidden"/>
                                      </p:to>
                                    </p:set>
                                  </p:childTnLst>
                                </p:cTn>
                              </p:par>
                              <p:par>
                                <p:cTn id="54" presetID="1" presetClass="entr" presetSubtype="0" fill="hold" nodeType="withEffect">
                                  <p:stCondLst>
                                    <p:cond delay="0"/>
                                  </p:stCondLst>
                                  <p:childTnLst>
                                    <p:set>
                                      <p:cBhvr>
                                        <p:cTn id="55" dur="1" fill="hold">
                                          <p:stCondLst>
                                            <p:cond delay="0"/>
                                          </p:stCondLst>
                                        </p:cTn>
                                        <p:tgtEl>
                                          <p:spTgt spid="3">
                                            <p:txEl>
                                              <p:pRg st="4" end="4"/>
                                            </p:txEl>
                                          </p:spTgt>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500"/>
                                        <p:tgtEl>
                                          <p:spTgt spid="11"/>
                                        </p:tgtEl>
                                      </p:cBhvr>
                                    </p:animEffect>
                                  </p:childTnLst>
                                </p:cTn>
                              </p:par>
                              <p:par>
                                <p:cTn id="63" presetID="1" presetClass="entr" presetSubtype="0" fill="hold" nodeType="withEffect">
                                  <p:stCondLst>
                                    <p:cond delay="0"/>
                                  </p:stCondLst>
                                  <p:childTnLst>
                                    <p:set>
                                      <p:cBhvr>
                                        <p:cTn id="64" dur="1" fill="hold">
                                          <p:stCondLst>
                                            <p:cond delay="0"/>
                                          </p:stCondLst>
                                        </p:cTn>
                                        <p:tgtEl>
                                          <p:spTgt spid="6"/>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20" grpId="0" animBg="1"/>
      <p:bldP spid="20" grpId="1" animBg="1"/>
      <p:bldP spid="21" grpId="0" animBg="1"/>
      <p:bldP spid="21" grpId="1"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definition</a:t>
            </a:r>
            <a:endParaRPr lang="en-US" dirty="0"/>
          </a:p>
        </p:txBody>
      </p:sp>
      <p:sp>
        <p:nvSpPr>
          <p:cNvPr id="3" name="Content Placeholder 2"/>
          <p:cNvSpPr>
            <a:spLocks noGrp="1"/>
          </p:cNvSpPr>
          <p:nvPr>
            <p:ph idx="1"/>
          </p:nvPr>
        </p:nvSpPr>
        <p:spPr/>
        <p:txBody>
          <a:bodyPr/>
          <a:lstStyle/>
          <a:p>
            <a:r>
              <a:rPr lang="en-US" dirty="0" smtClean="0"/>
              <a:t>Search task satisfaction </a:t>
            </a:r>
            <a:r>
              <a:rPr lang="en-US" baseline="30000" dirty="0" smtClean="0"/>
              <a:t>[</a:t>
            </a:r>
            <a:r>
              <a:rPr lang="da-DK" baseline="30000" dirty="0"/>
              <a:t>Dang et al. TREC2007, Hassan et al. WSDM'10</a:t>
            </a:r>
            <a:r>
              <a:rPr lang="en-US" baseline="30000" dirty="0" smtClean="0"/>
              <a:t>]</a:t>
            </a:r>
          </a:p>
          <a:p>
            <a:pPr lvl="1"/>
            <a:r>
              <a:rPr lang="en-US" dirty="0"/>
              <a:t>Given a user </a:t>
            </a:r>
            <a:r>
              <a:rPr lang="en-US" b="1" i="1" dirty="0" smtClean="0"/>
              <a:t>u</a:t>
            </a:r>
            <a:r>
              <a:rPr lang="en-US" dirty="0" smtClean="0"/>
              <a:t>'s </a:t>
            </a:r>
            <a:r>
              <a:rPr lang="en-US" dirty="0"/>
              <a:t>search task </a:t>
            </a:r>
            <a:r>
              <a:rPr lang="en-US" b="1" i="1" dirty="0" smtClean="0"/>
              <a:t>t</a:t>
            </a:r>
            <a:r>
              <a:rPr lang="en-US" dirty="0" smtClean="0"/>
              <a:t>, </a:t>
            </a:r>
            <a:r>
              <a:rPr lang="en-US" dirty="0"/>
              <a:t>search-task satisfaction is a binary label </a:t>
            </a:r>
            <a:r>
              <a:rPr lang="en-US" b="1" i="1" dirty="0" err="1" smtClean="0"/>
              <a:t>y</a:t>
            </a:r>
            <a:r>
              <a:rPr lang="en-US" b="1" i="1" baseline="30000" dirty="0" err="1" smtClean="0"/>
              <a:t>t</a:t>
            </a:r>
            <a:r>
              <a:rPr lang="en-US" dirty="0" smtClean="0"/>
              <a:t>: </a:t>
            </a:r>
            <a:r>
              <a:rPr lang="en-US" b="1" i="1" dirty="0" err="1" smtClean="0"/>
              <a:t>y</a:t>
            </a:r>
            <a:r>
              <a:rPr lang="en-US" b="1" i="1" baseline="30000" dirty="0" err="1" smtClean="0"/>
              <a:t>t</a:t>
            </a:r>
            <a:r>
              <a:rPr lang="en-US" baseline="30000" dirty="0" smtClean="0"/>
              <a:t> =</a:t>
            </a:r>
            <a:r>
              <a:rPr lang="en-US" dirty="0" smtClean="0"/>
              <a:t>1, </a:t>
            </a:r>
            <a:r>
              <a:rPr lang="en-US" dirty="0"/>
              <a:t>if the user's information need has been met and thus resulting a satisfying search task; otherwise </a:t>
            </a:r>
            <a:r>
              <a:rPr lang="en-US" b="1" i="1" dirty="0" err="1" smtClean="0"/>
              <a:t>y</a:t>
            </a:r>
            <a:r>
              <a:rPr lang="en-US" b="1" i="1" baseline="30000" dirty="0" err="1" smtClean="0"/>
              <a:t>t</a:t>
            </a:r>
            <a:r>
              <a:rPr lang="en-US" dirty="0" smtClean="0"/>
              <a:t>=0</a:t>
            </a:r>
          </a:p>
        </p:txBody>
      </p:sp>
      <p:sp>
        <p:nvSpPr>
          <p:cNvPr id="4" name="Date Placeholder 3"/>
          <p:cNvSpPr>
            <a:spLocks noGrp="1"/>
          </p:cNvSpPr>
          <p:nvPr>
            <p:ph type="dt" sz="half" idx="10"/>
          </p:nvPr>
        </p:nvSpPr>
        <p:spPr/>
        <p:txBody>
          <a:bodyPr/>
          <a:lstStyle/>
          <a:p>
            <a:fld id="{91AD0FF0-F5C6-4F71-A750-631E5626294E}" type="datetime1">
              <a:rPr lang="en-US" smtClean="0"/>
              <a:t>6/17/2014</a:t>
            </a:fld>
            <a:endParaRPr lang="en-US"/>
          </a:p>
        </p:txBody>
      </p:sp>
      <p:sp>
        <p:nvSpPr>
          <p:cNvPr id="5" name="Footer Placeholder 4"/>
          <p:cNvSpPr>
            <a:spLocks noGrp="1"/>
          </p:cNvSpPr>
          <p:nvPr>
            <p:ph type="ftr" sz="quarter" idx="11"/>
          </p:nvPr>
        </p:nvSpPr>
        <p:spPr/>
        <p:txBody>
          <a:bodyPr/>
          <a:lstStyle/>
          <a:p>
            <a:r>
              <a:rPr lang="en-US" smtClean="0"/>
              <a:t>SIGIR'2014 @ Gold Coast</a:t>
            </a:r>
            <a:endParaRPr lang="en-US"/>
          </a:p>
        </p:txBody>
      </p:sp>
      <p:sp>
        <p:nvSpPr>
          <p:cNvPr id="6" name="Slide Number Placeholder 5"/>
          <p:cNvSpPr>
            <a:spLocks noGrp="1"/>
          </p:cNvSpPr>
          <p:nvPr>
            <p:ph type="sldNum" sz="quarter" idx="12"/>
          </p:nvPr>
        </p:nvSpPr>
        <p:spPr/>
        <p:txBody>
          <a:bodyPr/>
          <a:lstStyle/>
          <a:p>
            <a:fld id="{AE494217-ED9B-45E5-BEFB-A5BA51F79344}" type="slidenum">
              <a:rPr lang="en-US" smtClean="0"/>
              <a:t>7</a:t>
            </a:fld>
            <a:endParaRPr lang="en-US"/>
          </a:p>
        </p:txBody>
      </p:sp>
    </p:spTree>
    <p:extLst>
      <p:ext uri="{BB962C8B-B14F-4D97-AF65-F5344CB8AC3E}">
        <p14:creationId xmlns:p14="http://schemas.microsoft.com/office/powerpoint/2010/main" val="1694321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action-level satisfaction with latent structures</a:t>
            </a:r>
            <a:endParaRPr lang="en-US" dirty="0"/>
          </a:p>
        </p:txBody>
      </p:sp>
      <p:sp>
        <p:nvSpPr>
          <p:cNvPr id="3" name="Content Placeholder 2"/>
          <p:cNvSpPr>
            <a:spLocks noGrp="1"/>
          </p:cNvSpPr>
          <p:nvPr>
            <p:ph idx="1"/>
          </p:nvPr>
        </p:nvSpPr>
        <p:spPr/>
        <p:txBody>
          <a:bodyPr>
            <a:normAutofit/>
          </a:bodyPr>
          <a:lstStyle/>
          <a:p>
            <a:r>
              <a:rPr lang="en-US" sz="2800" dirty="0" smtClean="0"/>
              <a:t>Key assumption: </a:t>
            </a:r>
            <a:r>
              <a:rPr lang="en-US" sz="2800" i="1" dirty="0"/>
              <a:t>The desire for satisfaction </a:t>
            </a:r>
            <a:r>
              <a:rPr lang="en-US" sz="2800" i="1" u="sng" dirty="0"/>
              <a:t>drives</a:t>
            </a:r>
            <a:r>
              <a:rPr lang="en-US" sz="2800" i="1" dirty="0"/>
              <a:t> users’ interaction with search engines and that the satisfaction attained during the search-task </a:t>
            </a:r>
            <a:r>
              <a:rPr lang="en-US" sz="2800" i="1" u="sng" dirty="0"/>
              <a:t>contributes</a:t>
            </a:r>
            <a:r>
              <a:rPr lang="en-US" sz="2800" i="1" dirty="0"/>
              <a:t> to the overall satisfaction</a:t>
            </a:r>
          </a:p>
        </p:txBody>
      </p:sp>
      <p:grpSp>
        <p:nvGrpSpPr>
          <p:cNvPr id="16" name="Group 15"/>
          <p:cNvGrpSpPr/>
          <p:nvPr/>
        </p:nvGrpSpPr>
        <p:grpSpPr>
          <a:xfrm>
            <a:off x="3263860" y="4306592"/>
            <a:ext cx="3131233" cy="1685267"/>
            <a:chOff x="4184994" y="3549275"/>
            <a:chExt cx="4174977" cy="2247023"/>
          </a:xfrm>
        </p:grpSpPr>
        <p:sp>
          <p:nvSpPr>
            <p:cNvPr id="5" name="TextBox 4"/>
            <p:cNvSpPr txBox="1"/>
            <p:nvPr/>
          </p:nvSpPr>
          <p:spPr>
            <a:xfrm>
              <a:off x="4184994" y="3549276"/>
              <a:ext cx="276225" cy="553997"/>
            </a:xfrm>
            <a:prstGeom prst="rect">
              <a:avLst/>
            </a:prstGeom>
            <a:noFill/>
            <a:effectLst>
              <a:softEdge rad="31750"/>
            </a:effectLst>
          </p:spPr>
          <p:txBody>
            <a:bodyPr wrap="square" rtlCol="0">
              <a:spAutoFit/>
            </a:bodyPr>
            <a:lstStyle/>
            <a:p>
              <a:r>
                <a:rPr lang="en-US" sz="2100" b="1" dirty="0">
                  <a:solidFill>
                    <a:srgbClr val="FF0000"/>
                  </a:solidFill>
                </a:rPr>
                <a:t>-</a:t>
              </a:r>
            </a:p>
          </p:txBody>
        </p:sp>
        <p:sp>
          <p:nvSpPr>
            <p:cNvPr id="6" name="TextBox 5"/>
            <p:cNvSpPr txBox="1"/>
            <p:nvPr/>
          </p:nvSpPr>
          <p:spPr>
            <a:xfrm>
              <a:off x="6062813" y="3549275"/>
              <a:ext cx="276225" cy="553997"/>
            </a:xfrm>
            <a:prstGeom prst="rect">
              <a:avLst/>
            </a:prstGeom>
            <a:noFill/>
            <a:effectLst>
              <a:softEdge rad="31750"/>
            </a:effectLst>
          </p:spPr>
          <p:txBody>
            <a:bodyPr wrap="square" rtlCol="0">
              <a:spAutoFit/>
            </a:bodyPr>
            <a:lstStyle/>
            <a:p>
              <a:r>
                <a:rPr lang="en-US" sz="2100" b="1" dirty="0">
                  <a:solidFill>
                    <a:srgbClr val="FF0000"/>
                  </a:solidFill>
                </a:rPr>
                <a:t>-</a:t>
              </a:r>
            </a:p>
          </p:txBody>
        </p:sp>
        <p:sp>
          <p:nvSpPr>
            <p:cNvPr id="7" name="TextBox 6"/>
            <p:cNvSpPr txBox="1"/>
            <p:nvPr/>
          </p:nvSpPr>
          <p:spPr>
            <a:xfrm>
              <a:off x="6232681" y="4473228"/>
              <a:ext cx="276225" cy="553997"/>
            </a:xfrm>
            <a:prstGeom prst="rect">
              <a:avLst/>
            </a:prstGeom>
            <a:noFill/>
            <a:effectLst>
              <a:softEdge rad="31750"/>
            </a:effectLst>
          </p:spPr>
          <p:txBody>
            <a:bodyPr wrap="square" rtlCol="0">
              <a:spAutoFit/>
            </a:bodyPr>
            <a:lstStyle/>
            <a:p>
              <a:r>
                <a:rPr lang="en-US" sz="2100" b="1" dirty="0">
                  <a:solidFill>
                    <a:srgbClr val="FF0000"/>
                  </a:solidFill>
                </a:rPr>
                <a:t>-</a:t>
              </a:r>
            </a:p>
          </p:txBody>
        </p:sp>
        <p:sp>
          <p:nvSpPr>
            <p:cNvPr id="8" name="TextBox 7"/>
            <p:cNvSpPr txBox="1"/>
            <p:nvPr/>
          </p:nvSpPr>
          <p:spPr>
            <a:xfrm>
              <a:off x="5300793" y="4473228"/>
              <a:ext cx="276225" cy="553997"/>
            </a:xfrm>
            <a:prstGeom prst="rect">
              <a:avLst/>
            </a:prstGeom>
            <a:noFill/>
            <a:effectLst>
              <a:softEdge rad="31750"/>
            </a:effectLst>
          </p:spPr>
          <p:txBody>
            <a:bodyPr wrap="square" rtlCol="0">
              <a:spAutoFit/>
            </a:bodyPr>
            <a:lstStyle/>
            <a:p>
              <a:r>
                <a:rPr lang="en-US" sz="2100" b="1" dirty="0">
                  <a:solidFill>
                    <a:srgbClr val="FF0000"/>
                  </a:solidFill>
                </a:rPr>
                <a:t>-</a:t>
              </a:r>
            </a:p>
          </p:txBody>
        </p:sp>
        <p:sp>
          <p:nvSpPr>
            <p:cNvPr id="9" name="TextBox 8"/>
            <p:cNvSpPr txBox="1"/>
            <p:nvPr/>
          </p:nvSpPr>
          <p:spPr>
            <a:xfrm>
              <a:off x="5290621" y="5330259"/>
              <a:ext cx="276225" cy="430887"/>
            </a:xfrm>
            <a:prstGeom prst="rect">
              <a:avLst/>
            </a:prstGeom>
            <a:noFill/>
            <a:effectLst>
              <a:softEdge rad="31750"/>
            </a:effectLst>
          </p:spPr>
          <p:txBody>
            <a:bodyPr wrap="square" rtlCol="0">
              <a:spAutoFit/>
            </a:bodyPr>
            <a:lstStyle/>
            <a:p>
              <a:r>
                <a:rPr lang="en-US" sz="1500" b="1" dirty="0">
                  <a:solidFill>
                    <a:srgbClr val="FF0000"/>
                  </a:solidFill>
                </a:rPr>
                <a:t>+</a:t>
              </a:r>
            </a:p>
          </p:txBody>
        </p:sp>
        <p:sp>
          <p:nvSpPr>
            <p:cNvPr id="10" name="TextBox 9"/>
            <p:cNvSpPr txBox="1"/>
            <p:nvPr/>
          </p:nvSpPr>
          <p:spPr>
            <a:xfrm>
              <a:off x="7003386" y="3610828"/>
              <a:ext cx="276225" cy="430887"/>
            </a:xfrm>
            <a:prstGeom prst="rect">
              <a:avLst/>
            </a:prstGeom>
            <a:noFill/>
            <a:effectLst>
              <a:softEdge rad="31750"/>
            </a:effectLst>
          </p:spPr>
          <p:txBody>
            <a:bodyPr wrap="square" rtlCol="0">
              <a:spAutoFit/>
            </a:bodyPr>
            <a:lstStyle/>
            <a:p>
              <a:r>
                <a:rPr lang="en-US" sz="1500" b="1" dirty="0">
                  <a:solidFill>
                    <a:srgbClr val="FF0000"/>
                  </a:solidFill>
                </a:rPr>
                <a:t>+</a:t>
              </a:r>
            </a:p>
          </p:txBody>
        </p:sp>
        <p:sp>
          <p:nvSpPr>
            <p:cNvPr id="11" name="TextBox 10"/>
            <p:cNvSpPr txBox="1"/>
            <p:nvPr/>
          </p:nvSpPr>
          <p:spPr>
            <a:xfrm>
              <a:off x="8083746" y="5242301"/>
              <a:ext cx="276225" cy="553997"/>
            </a:xfrm>
            <a:prstGeom prst="rect">
              <a:avLst/>
            </a:prstGeom>
            <a:noFill/>
            <a:effectLst>
              <a:softEdge rad="31750"/>
            </a:effectLst>
          </p:spPr>
          <p:txBody>
            <a:bodyPr wrap="square" rtlCol="0">
              <a:spAutoFit/>
            </a:bodyPr>
            <a:lstStyle/>
            <a:p>
              <a:r>
                <a:rPr lang="en-US" sz="2100" b="1" dirty="0">
                  <a:solidFill>
                    <a:srgbClr val="FF0000"/>
                  </a:solidFill>
                </a:rPr>
                <a:t>-</a:t>
              </a:r>
            </a:p>
          </p:txBody>
        </p:sp>
        <p:sp>
          <p:nvSpPr>
            <p:cNvPr id="12" name="TextBox 11"/>
            <p:cNvSpPr txBox="1"/>
            <p:nvPr/>
          </p:nvSpPr>
          <p:spPr>
            <a:xfrm>
              <a:off x="8080832" y="4553756"/>
              <a:ext cx="276225" cy="430887"/>
            </a:xfrm>
            <a:prstGeom prst="rect">
              <a:avLst/>
            </a:prstGeom>
            <a:noFill/>
            <a:effectLst>
              <a:softEdge rad="31750"/>
            </a:effectLst>
          </p:spPr>
          <p:txBody>
            <a:bodyPr wrap="square" rtlCol="0">
              <a:spAutoFit/>
            </a:bodyPr>
            <a:lstStyle/>
            <a:p>
              <a:r>
                <a:rPr lang="en-US" sz="1500" b="1" dirty="0">
                  <a:solidFill>
                    <a:srgbClr val="FF0000"/>
                  </a:solidFill>
                </a:rPr>
                <a:t>+</a:t>
              </a:r>
            </a:p>
          </p:txBody>
        </p:sp>
        <p:sp>
          <p:nvSpPr>
            <p:cNvPr id="13" name="TextBox 12"/>
            <p:cNvSpPr txBox="1"/>
            <p:nvPr/>
          </p:nvSpPr>
          <p:spPr>
            <a:xfrm>
              <a:off x="7929156" y="3610828"/>
              <a:ext cx="276225" cy="430887"/>
            </a:xfrm>
            <a:prstGeom prst="rect">
              <a:avLst/>
            </a:prstGeom>
            <a:noFill/>
            <a:effectLst>
              <a:softEdge rad="31750"/>
            </a:effectLst>
          </p:spPr>
          <p:txBody>
            <a:bodyPr wrap="square" rtlCol="0">
              <a:spAutoFit/>
            </a:bodyPr>
            <a:lstStyle/>
            <a:p>
              <a:r>
                <a:rPr lang="en-US" sz="1500" b="1" dirty="0">
                  <a:solidFill>
                    <a:srgbClr val="FF0000"/>
                  </a:solidFill>
                </a:rPr>
                <a:t>+</a:t>
              </a:r>
            </a:p>
          </p:txBody>
        </p:sp>
        <p:sp>
          <p:nvSpPr>
            <p:cNvPr id="14" name="TextBox 13"/>
            <p:cNvSpPr txBox="1"/>
            <p:nvPr/>
          </p:nvSpPr>
          <p:spPr>
            <a:xfrm>
              <a:off x="5084538" y="3610828"/>
              <a:ext cx="276225" cy="430887"/>
            </a:xfrm>
            <a:prstGeom prst="rect">
              <a:avLst/>
            </a:prstGeom>
            <a:noFill/>
            <a:effectLst>
              <a:softEdge rad="31750"/>
            </a:effectLst>
          </p:spPr>
          <p:txBody>
            <a:bodyPr wrap="square" rtlCol="0">
              <a:spAutoFit/>
            </a:bodyPr>
            <a:lstStyle/>
            <a:p>
              <a:r>
                <a:rPr lang="en-US" sz="1500" b="1" dirty="0">
                  <a:solidFill>
                    <a:srgbClr val="FF0000"/>
                  </a:solidFill>
                </a:rPr>
                <a:t>+</a:t>
              </a:r>
            </a:p>
          </p:txBody>
        </p:sp>
      </p:grpSp>
      <p:pic>
        <p:nvPicPr>
          <p:cNvPr id="17" name="Picture 16"/>
          <p:cNvPicPr>
            <a:picLocks noChangeAspect="1"/>
          </p:cNvPicPr>
          <p:nvPr/>
        </p:nvPicPr>
        <p:blipFill>
          <a:blip r:embed="rId3"/>
          <a:stretch>
            <a:fillRect/>
          </a:stretch>
        </p:blipFill>
        <p:spPr>
          <a:xfrm>
            <a:off x="2015512" y="4249439"/>
            <a:ext cx="5471830" cy="1966348"/>
          </a:xfrm>
          <a:prstGeom prst="rect">
            <a:avLst/>
          </a:prstGeom>
        </p:spPr>
      </p:pic>
      <p:pic>
        <p:nvPicPr>
          <p:cNvPr id="18" name="Picture 17"/>
          <p:cNvPicPr>
            <a:picLocks noChangeAspect="1"/>
          </p:cNvPicPr>
          <p:nvPr/>
        </p:nvPicPr>
        <p:blipFill>
          <a:blip r:embed="rId4"/>
          <a:stretch>
            <a:fillRect/>
          </a:stretch>
        </p:blipFill>
        <p:spPr>
          <a:xfrm>
            <a:off x="1905000" y="3677540"/>
            <a:ext cx="5738714" cy="2631185"/>
          </a:xfrm>
          <a:prstGeom prst="rect">
            <a:avLst/>
          </a:prstGeom>
        </p:spPr>
      </p:pic>
      <p:grpSp>
        <p:nvGrpSpPr>
          <p:cNvPr id="4" name="Group 3"/>
          <p:cNvGrpSpPr/>
          <p:nvPr/>
        </p:nvGrpSpPr>
        <p:grpSpPr>
          <a:xfrm>
            <a:off x="-155533" y="4202962"/>
            <a:ext cx="2067976" cy="1754821"/>
            <a:chOff x="-155533" y="4202962"/>
            <a:chExt cx="2067976" cy="1754821"/>
          </a:xfrm>
        </p:grpSpPr>
        <p:sp>
          <p:nvSpPr>
            <p:cNvPr id="15" name="TextBox 14"/>
            <p:cNvSpPr txBox="1"/>
            <p:nvPr/>
          </p:nvSpPr>
          <p:spPr>
            <a:xfrm>
              <a:off x="-155533" y="5172953"/>
              <a:ext cx="2067976" cy="784830"/>
            </a:xfrm>
            <a:prstGeom prst="rect">
              <a:avLst/>
            </a:prstGeom>
            <a:noFill/>
          </p:spPr>
          <p:txBody>
            <a:bodyPr wrap="square" rtlCol="0">
              <a:spAutoFit/>
            </a:bodyPr>
            <a:lstStyle/>
            <a:p>
              <a:pPr algn="r"/>
              <a:r>
                <a:rPr lang="en-US" sz="1500" b="1" i="1" dirty="0">
                  <a:solidFill>
                    <a:srgbClr val="FF0000"/>
                  </a:solidFill>
                  <a:latin typeface="Arial Rounded MT Bold" panose="020F0704030504030204" pitchFamily="34" charset="0"/>
                </a:rPr>
                <a:t>formalized as a latent structural learning problem</a:t>
              </a:r>
            </a:p>
          </p:txBody>
        </p:sp>
        <p:pic>
          <p:nvPicPr>
            <p:cNvPr id="1026" name="Picture 2" descr="http://www.clipartbest.com/cliparts/ncB/eRe/ncBeRe7cA.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0969969">
              <a:off x="26410" y="4202962"/>
              <a:ext cx="1011678" cy="945919"/>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Date Placeholder 18"/>
          <p:cNvSpPr>
            <a:spLocks noGrp="1"/>
          </p:cNvSpPr>
          <p:nvPr>
            <p:ph type="dt" sz="half" idx="10"/>
          </p:nvPr>
        </p:nvSpPr>
        <p:spPr/>
        <p:txBody>
          <a:bodyPr/>
          <a:lstStyle/>
          <a:p>
            <a:fld id="{D35EEC4B-73B5-4A66-8F93-02DC0368B3E6}" type="datetime1">
              <a:rPr lang="en-US" smtClean="0"/>
              <a:t>6/17/2014</a:t>
            </a:fld>
            <a:endParaRPr lang="en-US"/>
          </a:p>
        </p:txBody>
      </p:sp>
      <p:sp>
        <p:nvSpPr>
          <p:cNvPr id="20" name="Footer Placeholder 19"/>
          <p:cNvSpPr>
            <a:spLocks noGrp="1"/>
          </p:cNvSpPr>
          <p:nvPr>
            <p:ph type="ftr" sz="quarter" idx="11"/>
          </p:nvPr>
        </p:nvSpPr>
        <p:spPr/>
        <p:txBody>
          <a:bodyPr/>
          <a:lstStyle/>
          <a:p>
            <a:r>
              <a:rPr lang="en-US" smtClean="0"/>
              <a:t>SIGIR'2014 @ Gold Coast</a:t>
            </a:r>
            <a:endParaRPr lang="en-US"/>
          </a:p>
        </p:txBody>
      </p:sp>
      <p:sp>
        <p:nvSpPr>
          <p:cNvPr id="21" name="Slide Number Placeholder 20"/>
          <p:cNvSpPr>
            <a:spLocks noGrp="1"/>
          </p:cNvSpPr>
          <p:nvPr>
            <p:ph type="sldNum" sz="quarter" idx="12"/>
          </p:nvPr>
        </p:nvSpPr>
        <p:spPr/>
        <p:txBody>
          <a:bodyPr/>
          <a:lstStyle/>
          <a:p>
            <a:fld id="{AE494217-ED9B-45E5-BEFB-A5BA51F79344}" type="slidenum">
              <a:rPr lang="en-US" smtClean="0"/>
              <a:t>8</a:t>
            </a:fld>
            <a:endParaRPr lang="en-US"/>
          </a:p>
        </p:txBody>
      </p:sp>
    </p:spTree>
    <p:extLst>
      <p:ext uri="{BB962C8B-B14F-4D97-AF65-F5344CB8AC3E}">
        <p14:creationId xmlns:p14="http://schemas.microsoft.com/office/powerpoint/2010/main" val="395928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Modeling Action-level Satisfaction for Search Task Satisfaction </a:t>
            </a:r>
            <a:r>
              <a:rPr lang="en-US" sz="3200" dirty="0" smtClean="0"/>
              <a:t>Prediction</a:t>
            </a:r>
            <a:endParaRPr lang="en-US" sz="3200" dirty="0"/>
          </a:p>
        </p:txBody>
      </p:sp>
      <p:sp>
        <p:nvSpPr>
          <p:cNvPr id="3" name="Content Placeholder 2"/>
          <p:cNvSpPr>
            <a:spLocks noGrp="1"/>
          </p:cNvSpPr>
          <p:nvPr>
            <p:ph idx="1"/>
          </p:nvPr>
        </p:nvSpPr>
        <p:spPr/>
        <p:txBody>
          <a:bodyPr/>
          <a:lstStyle/>
          <a:p>
            <a:r>
              <a:rPr lang="en-US" dirty="0" smtClean="0"/>
              <a:t>Action-aware Task Satisfaction model (</a:t>
            </a:r>
            <a:r>
              <a:rPr lang="en-US" dirty="0" err="1" smtClean="0"/>
              <a:t>AcTS</a:t>
            </a:r>
            <a:r>
              <a:rPr lang="en-US" dirty="0" smtClean="0"/>
              <a:t>)</a:t>
            </a:r>
          </a:p>
          <a:p>
            <a:pPr lvl="1"/>
            <a:r>
              <a:rPr lang="en-US" dirty="0" smtClean="0"/>
              <a:t>A latent structured learning approach </a:t>
            </a:r>
            <a:endParaRPr lang="en-US" dirty="0"/>
          </a:p>
        </p:txBody>
      </p:sp>
      <p:pic>
        <p:nvPicPr>
          <p:cNvPr id="5" name="Picture 4"/>
          <p:cNvPicPr>
            <a:picLocks noChangeAspect="1"/>
          </p:cNvPicPr>
          <p:nvPr/>
        </p:nvPicPr>
        <p:blipFill>
          <a:blip r:embed="rId3"/>
          <a:stretch>
            <a:fillRect/>
          </a:stretch>
        </p:blipFill>
        <p:spPr>
          <a:xfrm>
            <a:off x="1948724" y="3367587"/>
            <a:ext cx="5314710" cy="2362200"/>
          </a:xfrm>
          <a:prstGeom prst="rect">
            <a:avLst/>
          </a:prstGeom>
        </p:spPr>
      </p:pic>
      <p:sp>
        <p:nvSpPr>
          <p:cNvPr id="6" name="TextBox 5"/>
          <p:cNvSpPr txBox="1"/>
          <p:nvPr/>
        </p:nvSpPr>
        <p:spPr>
          <a:xfrm>
            <a:off x="609600" y="2736739"/>
            <a:ext cx="3352800" cy="1323439"/>
          </a:xfrm>
          <a:prstGeom prst="rect">
            <a:avLst/>
          </a:prstGeom>
          <a:noFill/>
        </p:spPr>
        <p:txBody>
          <a:bodyPr wrap="square" rtlCol="0">
            <a:spAutoFit/>
          </a:bodyPr>
          <a:lstStyle/>
          <a:p>
            <a:r>
              <a:rPr lang="en-US" sz="2000" b="1" i="1" dirty="0" smtClean="0"/>
              <a:t>Short-range features</a:t>
            </a:r>
            <a:r>
              <a:rPr lang="en-US" sz="2000" dirty="0" smtClean="0"/>
              <a:t>: </a:t>
            </a:r>
          </a:p>
          <a:p>
            <a:pPr marL="282575" indent="-282575">
              <a:buFont typeface="+mj-lt"/>
              <a:buAutoNum type="arabicPeriod"/>
            </a:pPr>
            <a:r>
              <a:rPr lang="en-US" sz="2000" dirty="0" smtClean="0"/>
              <a:t>#clicks, #queries, last action</a:t>
            </a:r>
          </a:p>
          <a:p>
            <a:pPr marL="282575" indent="-282575">
              <a:buFont typeface="+mj-lt"/>
              <a:buAutoNum type="arabicPeriod"/>
            </a:pPr>
            <a:r>
              <a:rPr lang="en-US" sz="2000" dirty="0" smtClean="0"/>
              <a:t>Dwell time</a:t>
            </a:r>
            <a:r>
              <a:rPr lang="en-US" sz="2000" dirty="0"/>
              <a:t>, query-URL match, </a:t>
            </a:r>
            <a:r>
              <a:rPr lang="en-US" sz="2000" dirty="0" smtClean="0"/>
              <a:t>domain</a:t>
            </a:r>
            <a:endParaRPr lang="en-US" sz="2000" dirty="0"/>
          </a:p>
        </p:txBody>
      </p:sp>
      <p:sp>
        <p:nvSpPr>
          <p:cNvPr id="9" name="TextBox 8"/>
          <p:cNvSpPr txBox="1"/>
          <p:nvPr/>
        </p:nvSpPr>
        <p:spPr>
          <a:xfrm>
            <a:off x="5881674" y="2768475"/>
            <a:ext cx="3200400" cy="1015663"/>
          </a:xfrm>
          <a:prstGeom prst="rect">
            <a:avLst/>
          </a:prstGeom>
          <a:noFill/>
        </p:spPr>
        <p:txBody>
          <a:bodyPr wrap="square" rtlCol="0">
            <a:spAutoFit/>
          </a:bodyPr>
          <a:lstStyle/>
          <a:p>
            <a:r>
              <a:rPr lang="en-US" sz="2000" b="1" i="1" dirty="0" smtClean="0"/>
              <a:t>Long-range features</a:t>
            </a:r>
            <a:r>
              <a:rPr lang="en-US" sz="2000" dirty="0" smtClean="0"/>
              <a:t>: </a:t>
            </a:r>
          </a:p>
          <a:p>
            <a:pPr marL="282575" indent="-282575">
              <a:buFont typeface="+mj-lt"/>
              <a:buAutoNum type="arabicPeriod"/>
            </a:pPr>
            <a:r>
              <a:rPr lang="en-US" sz="2000" dirty="0" err="1" smtClean="0"/>
              <a:t>existSatQ</a:t>
            </a:r>
            <a:r>
              <a:rPr lang="en-US" sz="2000" dirty="0" smtClean="0"/>
              <a:t>, </a:t>
            </a:r>
            <a:r>
              <a:rPr lang="en-US" sz="2000" dirty="0" err="1" smtClean="0"/>
              <a:t>allSatQ</a:t>
            </a:r>
            <a:endParaRPr lang="en-US" sz="2000" dirty="0" smtClean="0"/>
          </a:p>
          <a:p>
            <a:pPr marL="282575" indent="-282575">
              <a:buFont typeface="+mj-lt"/>
              <a:buAutoNum type="arabicPeriod"/>
            </a:pPr>
            <a:r>
              <a:rPr lang="en-US" sz="2000" dirty="0"/>
              <a:t>action </a:t>
            </a:r>
            <a:r>
              <a:rPr lang="en-US" sz="2000" dirty="0" smtClean="0"/>
              <a:t>transitions</a:t>
            </a:r>
            <a:endParaRPr lang="en-US" sz="2000" dirty="0"/>
          </a:p>
        </p:txBody>
      </p:sp>
      <p:cxnSp>
        <p:nvCxnSpPr>
          <p:cNvPr id="11" name="Straight Arrow Connector 10"/>
          <p:cNvCxnSpPr/>
          <p:nvPr/>
        </p:nvCxnSpPr>
        <p:spPr>
          <a:xfrm>
            <a:off x="3962400" y="3273756"/>
            <a:ext cx="366726" cy="30118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429000" y="3599472"/>
            <a:ext cx="669047" cy="146102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5479807" y="3574939"/>
            <a:ext cx="401867" cy="95695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5029200" y="3273756"/>
            <a:ext cx="852474" cy="30118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a:stretch>
            <a:fillRect/>
          </a:stretch>
        </p:blipFill>
        <p:spPr>
          <a:xfrm>
            <a:off x="2894267" y="5924357"/>
            <a:ext cx="3506533" cy="628843"/>
          </a:xfrm>
          <a:prstGeom prst="rect">
            <a:avLst/>
          </a:prstGeom>
        </p:spPr>
      </p:pic>
      <p:cxnSp>
        <p:nvCxnSpPr>
          <p:cNvPr id="15" name="Straight Arrow Connector 14"/>
          <p:cNvCxnSpPr/>
          <p:nvPr/>
        </p:nvCxnSpPr>
        <p:spPr>
          <a:xfrm flipV="1">
            <a:off x="3505200" y="4853565"/>
            <a:ext cx="457200" cy="1042046"/>
          </a:xfrm>
          <a:prstGeom prst="straightConnector1">
            <a:avLst/>
          </a:prstGeom>
          <a:ln w="19050">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5" name="Arc 24"/>
          <p:cNvSpPr/>
          <p:nvPr/>
        </p:nvSpPr>
        <p:spPr>
          <a:xfrm rot="1751421">
            <a:off x="2976751" y="3564113"/>
            <a:ext cx="1971298" cy="2792118"/>
          </a:xfrm>
          <a:prstGeom prst="arc">
            <a:avLst>
              <a:gd name="adj1" fmla="val 6205551"/>
              <a:gd name="adj2" fmla="val 15231380"/>
            </a:avLst>
          </a:prstGeom>
          <a:ln w="19050">
            <a:solidFill>
              <a:srgbClr val="FF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7010400" y="3414806"/>
            <a:ext cx="1828800" cy="369332"/>
          </a:xfrm>
          <a:prstGeom prst="rect">
            <a:avLst/>
          </a:prstGeom>
          <a:noFill/>
        </p:spPr>
        <p:txBody>
          <a:bodyPr wrap="square" rtlCol="0">
            <a:spAutoFit/>
          </a:bodyPr>
          <a:lstStyle/>
          <a:p>
            <a:r>
              <a:rPr lang="en-US" b="1" dirty="0" smtClean="0"/>
              <a:t>Task satisfaction</a:t>
            </a:r>
            <a:endParaRPr lang="en-US" b="1" dirty="0"/>
          </a:p>
        </p:txBody>
      </p:sp>
      <p:sp>
        <p:nvSpPr>
          <p:cNvPr id="16" name="TextBox 15"/>
          <p:cNvSpPr txBox="1"/>
          <p:nvPr/>
        </p:nvSpPr>
        <p:spPr>
          <a:xfrm>
            <a:off x="6477000" y="4364021"/>
            <a:ext cx="2743200" cy="369332"/>
          </a:xfrm>
          <a:prstGeom prst="rect">
            <a:avLst/>
          </a:prstGeom>
          <a:noFill/>
        </p:spPr>
        <p:txBody>
          <a:bodyPr wrap="square" rtlCol="0">
            <a:spAutoFit/>
          </a:bodyPr>
          <a:lstStyle/>
          <a:p>
            <a:r>
              <a:rPr lang="en-US" b="1" dirty="0" smtClean="0"/>
              <a:t>Action satisfaction (latent)</a:t>
            </a:r>
            <a:endParaRPr lang="en-US" b="1" dirty="0"/>
          </a:p>
        </p:txBody>
      </p:sp>
      <p:sp>
        <p:nvSpPr>
          <p:cNvPr id="18" name="TextBox 17"/>
          <p:cNvSpPr txBox="1"/>
          <p:nvPr/>
        </p:nvSpPr>
        <p:spPr>
          <a:xfrm>
            <a:off x="7481874" y="5257800"/>
            <a:ext cx="2071674" cy="369332"/>
          </a:xfrm>
          <a:prstGeom prst="rect">
            <a:avLst/>
          </a:prstGeom>
          <a:noFill/>
        </p:spPr>
        <p:txBody>
          <a:bodyPr wrap="square" rtlCol="0">
            <a:spAutoFit/>
          </a:bodyPr>
          <a:lstStyle/>
          <a:p>
            <a:r>
              <a:rPr lang="en-US" b="1" dirty="0" smtClean="0"/>
              <a:t>Actions</a:t>
            </a:r>
            <a:endParaRPr lang="en-US" b="1" dirty="0"/>
          </a:p>
        </p:txBody>
      </p:sp>
      <p:cxnSp>
        <p:nvCxnSpPr>
          <p:cNvPr id="13" name="Straight Connector 12"/>
          <p:cNvCxnSpPr/>
          <p:nvPr/>
        </p:nvCxnSpPr>
        <p:spPr>
          <a:xfrm>
            <a:off x="5334000" y="6324601"/>
            <a:ext cx="1066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Date Placeholder 7"/>
          <p:cNvSpPr>
            <a:spLocks noGrp="1"/>
          </p:cNvSpPr>
          <p:nvPr>
            <p:ph type="dt" sz="half" idx="10"/>
          </p:nvPr>
        </p:nvSpPr>
        <p:spPr/>
        <p:txBody>
          <a:bodyPr/>
          <a:lstStyle/>
          <a:p>
            <a:fld id="{858AFA6E-F5CD-4719-A07B-F0456C0F40C5}" type="datetime1">
              <a:rPr lang="en-US" smtClean="0"/>
              <a:t>6/17/2014</a:t>
            </a:fld>
            <a:endParaRPr lang="en-US"/>
          </a:p>
        </p:txBody>
      </p:sp>
      <p:sp>
        <p:nvSpPr>
          <p:cNvPr id="10" name="Footer Placeholder 9"/>
          <p:cNvSpPr>
            <a:spLocks noGrp="1"/>
          </p:cNvSpPr>
          <p:nvPr>
            <p:ph type="ftr" sz="quarter" idx="11"/>
          </p:nvPr>
        </p:nvSpPr>
        <p:spPr/>
        <p:txBody>
          <a:bodyPr/>
          <a:lstStyle/>
          <a:p>
            <a:r>
              <a:rPr lang="en-US" smtClean="0"/>
              <a:t>SIGIR'2014 @ Gold Coast</a:t>
            </a:r>
            <a:endParaRPr lang="en-US"/>
          </a:p>
        </p:txBody>
      </p:sp>
      <p:sp>
        <p:nvSpPr>
          <p:cNvPr id="19" name="Slide Number Placeholder 18"/>
          <p:cNvSpPr>
            <a:spLocks noGrp="1"/>
          </p:cNvSpPr>
          <p:nvPr>
            <p:ph type="sldNum" sz="quarter" idx="12"/>
          </p:nvPr>
        </p:nvSpPr>
        <p:spPr/>
        <p:txBody>
          <a:bodyPr/>
          <a:lstStyle/>
          <a:p>
            <a:fld id="{AE494217-ED9B-45E5-BEFB-A5BA51F79344}" type="slidenum">
              <a:rPr lang="en-US" smtClean="0"/>
              <a:t>9</a:t>
            </a:fld>
            <a:endParaRPr lang="en-US"/>
          </a:p>
        </p:txBody>
      </p:sp>
    </p:spTree>
    <p:extLst>
      <p:ext uri="{BB962C8B-B14F-4D97-AF65-F5344CB8AC3E}">
        <p14:creationId xmlns:p14="http://schemas.microsoft.com/office/powerpoint/2010/main" val="390574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25" grpId="0" animBg="1"/>
      <p:bldP spid="7" grpId="0"/>
      <p:bldP spid="16" grpId="0"/>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5820</Words>
  <Application>Microsoft Office PowerPoint</Application>
  <PresentationFormat>On-screen Show (4:3)</PresentationFormat>
  <Paragraphs>579</Paragraphs>
  <Slides>24</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 Rounded MT Bold</vt:lpstr>
      <vt:lpstr>Arial</vt:lpstr>
      <vt:lpstr>Calibri</vt:lpstr>
      <vt:lpstr>Office Theme</vt:lpstr>
      <vt:lpstr>Modeling Action-level Satisfaction for Search Task Satisfaction Prediction</vt:lpstr>
      <vt:lpstr>How to assess search result quality?</vt:lpstr>
      <vt:lpstr>Search task satisfaction prediction</vt:lpstr>
      <vt:lpstr>Existing solutions</vt:lpstr>
      <vt:lpstr>Motivating Example</vt:lpstr>
      <vt:lpstr>Rich knowledge conveyed in action-level satisfaction</vt:lpstr>
      <vt:lpstr>Problem definition</vt:lpstr>
      <vt:lpstr>Modeling action-level satisfaction with latent structures</vt:lpstr>
      <vt:lpstr>Modeling Action-level Satisfaction for Search Task Satisfaction Prediction</vt:lpstr>
      <vt:lpstr>Encode domain knowledge for model training</vt:lpstr>
      <vt:lpstr>Model training</vt:lpstr>
      <vt:lpstr>Task satisfaction prediction evaluation</vt:lpstr>
      <vt:lpstr>Task satisfaction prediction evaluation</vt:lpstr>
      <vt:lpstr>Task-level satisfaction prediction performance</vt:lpstr>
      <vt:lpstr>Task-level satisfaction prediction performance</vt:lpstr>
      <vt:lpstr>Case study of inferred action-level satisfaction </vt:lpstr>
      <vt:lpstr>Action-level satisfaction modeling</vt:lpstr>
      <vt:lpstr>Action-level satisfaction modeling</vt:lpstr>
      <vt:lpstr>Action-level satisfaction modeling</vt:lpstr>
      <vt:lpstr>Action-level satisfaction modeling</vt:lpstr>
      <vt:lpstr>Analysis of search behavior patterns</vt:lpstr>
      <vt:lpstr>Conclusions</vt:lpstr>
      <vt:lpstr>References</vt:lpstr>
      <vt:lpstr>Thank you!</vt:lpstr>
    </vt:vector>
  </TitlesOfParts>
  <Company>University of Illinois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Modeling Action-level Satisfaction for Search Task Satisfaction Prediction</dc:title>
  <dc:creator>Wang, Hongning</dc:creator>
  <cp:lastModifiedBy>hongning wang</cp:lastModifiedBy>
  <cp:revision>45</cp:revision>
  <dcterms:created xsi:type="dcterms:W3CDTF">2014-06-11T19:55:53Z</dcterms:created>
  <dcterms:modified xsi:type="dcterms:W3CDTF">2014-06-18T03:53:01Z</dcterms:modified>
</cp:coreProperties>
</file>